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7" r:id="rId2"/>
    <p:sldId id="263" r:id="rId3"/>
    <p:sldId id="258" r:id="rId4"/>
    <p:sldId id="268" r:id="rId5"/>
    <p:sldId id="259" r:id="rId6"/>
    <p:sldId id="264" r:id="rId7"/>
    <p:sldId id="260" r:id="rId8"/>
    <p:sldId id="261" r:id="rId9"/>
    <p:sldId id="301" r:id="rId10"/>
    <p:sldId id="278" r:id="rId11"/>
    <p:sldId id="279" r:id="rId12"/>
    <p:sldId id="266" r:id="rId13"/>
    <p:sldId id="269" r:id="rId14"/>
    <p:sldId id="270" r:id="rId15"/>
    <p:sldId id="271" r:id="rId16"/>
    <p:sldId id="272" r:id="rId17"/>
    <p:sldId id="273" r:id="rId18"/>
    <p:sldId id="274" r:id="rId19"/>
    <p:sldId id="275" r:id="rId20"/>
    <p:sldId id="281" r:id="rId21"/>
    <p:sldId id="276" r:id="rId22"/>
    <p:sldId id="282" r:id="rId23"/>
    <p:sldId id="297" r:id="rId24"/>
    <p:sldId id="298" r:id="rId25"/>
    <p:sldId id="277" r:id="rId26"/>
    <p:sldId id="283" r:id="rId27"/>
    <p:sldId id="284" r:id="rId28"/>
    <p:sldId id="285" r:id="rId29"/>
    <p:sldId id="286" r:id="rId30"/>
    <p:sldId id="287" r:id="rId31"/>
    <p:sldId id="288" r:id="rId32"/>
    <p:sldId id="289" r:id="rId33"/>
    <p:sldId id="290" r:id="rId34"/>
    <p:sldId id="296" r:id="rId35"/>
    <p:sldId id="300" r:id="rId36"/>
    <p:sldId id="299" r:id="rId37"/>
    <p:sldId id="302" r:id="rId38"/>
    <p:sldId id="322" r:id="rId39"/>
    <p:sldId id="321" r:id="rId40"/>
    <p:sldId id="303" r:id="rId41"/>
    <p:sldId id="304" r:id="rId42"/>
    <p:sldId id="305" r:id="rId43"/>
    <p:sldId id="306" r:id="rId44"/>
    <p:sldId id="307" r:id="rId45"/>
    <p:sldId id="308" r:id="rId46"/>
    <p:sldId id="309" r:id="rId47"/>
    <p:sldId id="310" r:id="rId48"/>
    <p:sldId id="311" r:id="rId49"/>
    <p:sldId id="312" r:id="rId50"/>
    <p:sldId id="313" r:id="rId51"/>
    <p:sldId id="315" r:id="rId52"/>
    <p:sldId id="316" r:id="rId53"/>
    <p:sldId id="317" r:id="rId54"/>
    <p:sldId id="318" r:id="rId55"/>
    <p:sldId id="319" r:id="rId56"/>
    <p:sldId id="331" r:id="rId57"/>
    <p:sldId id="332" r:id="rId58"/>
    <p:sldId id="343" r:id="rId59"/>
    <p:sldId id="333" r:id="rId60"/>
    <p:sldId id="334" r:id="rId61"/>
    <p:sldId id="341" r:id="rId62"/>
    <p:sldId id="324" r:id="rId63"/>
    <p:sldId id="325" r:id="rId64"/>
    <p:sldId id="336" r:id="rId65"/>
    <p:sldId id="337" r:id="rId66"/>
    <p:sldId id="338" r:id="rId67"/>
    <p:sldId id="326" r:id="rId68"/>
    <p:sldId id="327" r:id="rId69"/>
    <p:sldId id="328" r:id="rId70"/>
    <p:sldId id="339" r:id="rId71"/>
    <p:sldId id="340"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059"/>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936"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429ABD-4703-4EB0-BBB3-F71CD2915288}" type="datetimeFigureOut">
              <a:rPr lang="en-IN" smtClean="0"/>
              <a:t>04-08-2023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2529285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429ABD-4703-4EB0-BBB3-F71CD2915288}" type="datetimeFigureOut">
              <a:rPr lang="en-IN" smtClean="0"/>
              <a:t>04-08-2023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3374961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429ABD-4703-4EB0-BBB3-F71CD2915288}" type="datetimeFigureOut">
              <a:rPr lang="en-IN" smtClean="0"/>
              <a:t>04-08-2023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3090737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429ABD-4703-4EB0-BBB3-F71CD2915288}" type="datetimeFigureOut">
              <a:rPr lang="en-IN" smtClean="0"/>
              <a:t>04-08-2023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2935905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429ABD-4703-4EB0-BBB3-F71CD2915288}" type="datetimeFigureOut">
              <a:rPr lang="en-IN" smtClean="0"/>
              <a:t>04-08-2023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268125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429ABD-4703-4EB0-BBB3-F71CD2915288}" type="datetimeFigureOut">
              <a:rPr lang="en-IN" smtClean="0"/>
              <a:t>04-08-2023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1849561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429ABD-4703-4EB0-BBB3-F71CD2915288}" type="datetimeFigureOut">
              <a:rPr lang="en-IN" smtClean="0"/>
              <a:t>04-08-2023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1673597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429ABD-4703-4EB0-BBB3-F71CD2915288}" type="datetimeFigureOut">
              <a:rPr lang="en-IN" smtClean="0"/>
              <a:t>04-08-2023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821688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429ABD-4703-4EB0-BBB3-F71CD2915288}" type="datetimeFigureOut">
              <a:rPr lang="en-IN" smtClean="0"/>
              <a:t>04-08-2023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1709848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429ABD-4703-4EB0-BBB3-F71CD2915288}" type="datetimeFigureOut">
              <a:rPr lang="en-IN" smtClean="0"/>
              <a:t>04-08-2023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3581131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429ABD-4703-4EB0-BBB3-F71CD2915288}" type="datetimeFigureOut">
              <a:rPr lang="en-IN" smtClean="0"/>
              <a:t>04-08-2023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6B6F9A-67F2-4E95-B22D-A063D47DD7C2}" type="slidenum">
              <a:rPr lang="en-IN" smtClean="0"/>
              <a:t>‹#›</a:t>
            </a:fld>
            <a:endParaRPr lang="en-IN"/>
          </a:p>
        </p:txBody>
      </p:sp>
    </p:spTree>
    <p:extLst>
      <p:ext uri="{BB962C8B-B14F-4D97-AF65-F5344CB8AC3E}">
        <p14:creationId xmlns:p14="http://schemas.microsoft.com/office/powerpoint/2010/main" val="1279466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429ABD-4703-4EB0-BBB3-F71CD2915288}" type="datetimeFigureOut">
              <a:rPr lang="en-IN" smtClean="0"/>
              <a:t>04-08-2023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6B6F9A-67F2-4E95-B22D-A063D47DD7C2}" type="slidenum">
              <a:rPr lang="en-IN" smtClean="0"/>
              <a:t>‹#›</a:t>
            </a:fld>
            <a:endParaRPr lang="en-IN"/>
          </a:p>
        </p:txBody>
      </p:sp>
    </p:spTree>
    <p:extLst>
      <p:ext uri="{BB962C8B-B14F-4D97-AF65-F5344CB8AC3E}">
        <p14:creationId xmlns:p14="http://schemas.microsoft.com/office/powerpoint/2010/main" val="40635114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endParaRPr lang="en-IN" dirty="0"/>
          </a:p>
        </p:txBody>
      </p:sp>
      <p:pic>
        <p:nvPicPr>
          <p:cNvPr id="4" name="Picture 2">
            <a:extLst>
              <a:ext uri="{FF2B5EF4-FFF2-40B4-BE49-F238E27FC236}">
                <a16:creationId xmlns:a16="http://schemas.microsoft.com/office/drawing/2014/main" id="{0DFEAE32-C144-4829-9D5C-696E44570A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748"/>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217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3399"/>
                </a:solidFill>
                <a:effectLst>
                  <a:outerShdw blurRad="38100" dist="38100" dir="2700000" algn="tl">
                    <a:srgbClr val="000000">
                      <a:alpha val="43137"/>
                    </a:srgbClr>
                  </a:outerShdw>
                </a:effectLst>
                <a:latin typeface="+mn-lt"/>
                <a:ea typeface="+mn-ea"/>
                <a:cs typeface="+mn-cs"/>
              </a:rPr>
              <a:t>Unit I: Fundamentals of Entrepreneurship	</a:t>
            </a:r>
            <a:endParaRPr lang="en-IN" b="1" dirty="0">
              <a:solidFill>
                <a:srgbClr val="FF3399"/>
              </a:solidFill>
              <a:effectLst>
                <a:outerShdw blurRad="38100" dist="38100" dir="2700000" algn="tl">
                  <a:srgbClr val="000000">
                    <a:alpha val="43137"/>
                  </a:srgbClr>
                </a:outerShdw>
              </a:effectLst>
              <a:latin typeface="+mn-lt"/>
              <a:ea typeface="+mn-ea"/>
              <a:cs typeface="+mn-cs"/>
            </a:endParaRPr>
          </a:p>
        </p:txBody>
      </p:sp>
      <p:sp>
        <p:nvSpPr>
          <p:cNvPr id="3" name="Content Placeholder 2"/>
          <p:cNvSpPr>
            <a:spLocks noGrp="1"/>
          </p:cNvSpPr>
          <p:nvPr>
            <p:ph idx="1"/>
          </p:nvPr>
        </p:nvSpPr>
        <p:spPr/>
        <p:txBody>
          <a:bodyPr vert="horz" lIns="91440" tIns="45720" rIns="91440" bIns="45720" rtlCol="0">
            <a:normAutofit/>
          </a:bodyPr>
          <a:lstStyle/>
          <a:p>
            <a:pPr algn="just"/>
            <a:r>
              <a:rPr lang="en-US" sz="3200" b="1" dirty="0">
                <a:solidFill>
                  <a:srgbClr val="7030A0"/>
                </a:solidFill>
                <a:effectLst>
                  <a:outerShdw blurRad="38100" dist="38100" dir="2700000" algn="tl">
                    <a:srgbClr val="000000">
                      <a:alpha val="43137"/>
                    </a:srgbClr>
                  </a:outerShdw>
                </a:effectLst>
              </a:rPr>
              <a:t>Fundamentals of Entrepreneurship – Characteristics of Entrepreneurs –Myths of Entrepreneurship -Role of Entrepreneurs in Indian economy – Social and Ethical Perspectives of Entrepreneurship.</a:t>
            </a:r>
            <a:endParaRPr lang="en-IN" sz="3200" b="1" dirty="0">
              <a:solidFill>
                <a:srgbClr val="7030A0"/>
              </a:solidFill>
              <a:effectLst>
                <a:outerShdw blurRad="38100" dist="38100" dir="2700000" algn="tl">
                  <a:srgbClr val="000000">
                    <a:alpha val="43137"/>
                  </a:srgbClr>
                </a:outerShdw>
              </a:effectLst>
            </a:endParaRPr>
          </a:p>
          <a:p>
            <a:pPr algn="just"/>
            <a:endParaRPr lang="en-IN" sz="32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44369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5648" y="337829"/>
            <a:ext cx="10515600" cy="1325563"/>
          </a:xfrm>
        </p:spPr>
        <p:txBody>
          <a:bodyPr/>
          <a:lstStyle/>
          <a:p>
            <a:r>
              <a:rPr lang="en-US" b="1" dirty="0">
                <a:solidFill>
                  <a:srgbClr val="FF0066"/>
                </a:solidFill>
                <a:effectLst>
                  <a:outerShdw blurRad="38100" dist="38100" dir="2700000" algn="tl">
                    <a:srgbClr val="000000">
                      <a:alpha val="43137"/>
                    </a:srgbClr>
                  </a:outerShdw>
                </a:effectLst>
                <a:latin typeface="+mn-lt"/>
              </a:rPr>
              <a:t>Introduction</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5"/>
            <a:ext cx="11120252" cy="4351338"/>
          </a:xfrm>
        </p:spPr>
        <p:txBody>
          <a:bodyPr>
            <a:noAutofit/>
          </a:bodyPr>
          <a:lstStyle/>
          <a:p>
            <a:pPr algn="just"/>
            <a:r>
              <a:rPr lang="en-US" sz="2600" b="1" dirty="0">
                <a:solidFill>
                  <a:srgbClr val="000000"/>
                </a:solidFill>
              </a:rPr>
              <a:t>The word „</a:t>
            </a:r>
            <a:r>
              <a:rPr lang="en-US" sz="2600" b="1" dirty="0">
                <a:solidFill>
                  <a:srgbClr val="FF0000"/>
                </a:solidFill>
              </a:rPr>
              <a:t>entrepreneur</a:t>
            </a:r>
            <a:r>
              <a:rPr lang="en-US" sz="2600" b="1" dirty="0">
                <a:solidFill>
                  <a:srgbClr val="000000"/>
                </a:solidFill>
              </a:rPr>
              <a:t> ‟is derived from the French verb „</a:t>
            </a:r>
            <a:r>
              <a:rPr lang="en-US" sz="2600" b="1" dirty="0">
                <a:solidFill>
                  <a:srgbClr val="00B0F0"/>
                </a:solidFill>
              </a:rPr>
              <a:t>enterprendre</a:t>
            </a:r>
            <a:r>
              <a:rPr lang="en-US" sz="2600" b="1" dirty="0">
                <a:solidFill>
                  <a:srgbClr val="000000"/>
                </a:solidFill>
              </a:rPr>
              <a:t> . ‟It means “</a:t>
            </a:r>
            <a:r>
              <a:rPr lang="en-US" sz="2600" b="1" dirty="0">
                <a:solidFill>
                  <a:schemeClr val="accent4"/>
                </a:solidFill>
              </a:rPr>
              <a:t>to undertake</a:t>
            </a:r>
            <a:r>
              <a:rPr lang="en-US" sz="2600" b="1" dirty="0">
                <a:solidFill>
                  <a:srgbClr val="000000"/>
                </a:solidFill>
              </a:rPr>
              <a:t>”. Around 1700 A.D. the term was used for architects and contractor of public works.</a:t>
            </a:r>
          </a:p>
          <a:p>
            <a:pPr algn="just"/>
            <a:r>
              <a:rPr lang="en-US" sz="2600" b="1" dirty="0">
                <a:solidFill>
                  <a:srgbClr val="000000"/>
                </a:solidFill>
              </a:rPr>
              <a:t>In many countries, the term entrepreneur is often associated with </a:t>
            </a:r>
            <a:r>
              <a:rPr lang="en-US" sz="2600" b="1" dirty="0">
                <a:solidFill>
                  <a:srgbClr val="0070C0"/>
                </a:solidFill>
              </a:rPr>
              <a:t>a person who starts his own new business</a:t>
            </a:r>
            <a:r>
              <a:rPr lang="en-US" sz="2600" b="1" dirty="0">
                <a:solidFill>
                  <a:srgbClr val="000000"/>
                </a:solidFill>
              </a:rPr>
              <a:t>. Business encompasses manufacturing, transport, trade and all other self employed vocation in the service sector. </a:t>
            </a:r>
          </a:p>
          <a:p>
            <a:pPr algn="just"/>
            <a:r>
              <a:rPr lang="en-US" sz="2600" b="1" dirty="0">
                <a:solidFill>
                  <a:srgbClr val="000000"/>
                </a:solidFill>
              </a:rPr>
              <a:t>Entrepreneurship has been considered as the </a:t>
            </a:r>
            <a:r>
              <a:rPr lang="en-US" sz="2600" b="1" dirty="0">
                <a:solidFill>
                  <a:srgbClr val="0070C0"/>
                </a:solidFill>
              </a:rPr>
              <a:t>tendency of mind to take calculated risk with confidence to achieve predetermined business objectives.</a:t>
            </a:r>
            <a:endParaRPr lang="en-US" sz="2600" b="1" i="0" dirty="0">
              <a:solidFill>
                <a:srgbClr val="0070C0"/>
              </a:solidFill>
              <a:effectLst/>
            </a:endParaRPr>
          </a:p>
        </p:txBody>
      </p:sp>
    </p:spTree>
    <p:extLst>
      <p:ext uri="{BB962C8B-B14F-4D97-AF65-F5344CB8AC3E}">
        <p14:creationId xmlns:p14="http://schemas.microsoft.com/office/powerpoint/2010/main" val="1882141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effectLst>
                  <a:outerShdw blurRad="38100" dist="38100" dir="2700000" algn="tl">
                    <a:srgbClr val="000000">
                      <a:alpha val="43137"/>
                    </a:srgbClr>
                  </a:outerShdw>
                </a:effectLst>
                <a:latin typeface="+mn-lt"/>
              </a:rPr>
              <a:t>HISTORY OF ENTREPRENEURSHIP IN INDIA</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5"/>
            <a:ext cx="10515600" cy="4725300"/>
          </a:xfrm>
        </p:spPr>
        <p:txBody>
          <a:bodyPr>
            <a:normAutofit/>
          </a:bodyPr>
          <a:lstStyle/>
          <a:p>
            <a:pPr algn="just"/>
            <a:r>
              <a:rPr lang="en-US" sz="3100" b="1" dirty="0">
                <a:solidFill>
                  <a:srgbClr val="002060"/>
                </a:solidFill>
              </a:rPr>
              <a:t>The Indian trade and business was at its peak. Indians were experts in melting of metals such as brass and tin.</a:t>
            </a:r>
          </a:p>
          <a:p>
            <a:pPr algn="just"/>
            <a:r>
              <a:rPr lang="en-US" sz="3100" b="1" dirty="0">
                <a:solidFill>
                  <a:srgbClr val="002060"/>
                </a:solidFill>
              </a:rPr>
              <a:t> </a:t>
            </a:r>
            <a:r>
              <a:rPr lang="en-US" sz="3100" b="1" dirty="0" err="1">
                <a:solidFill>
                  <a:srgbClr val="002060"/>
                </a:solidFill>
              </a:rPr>
              <a:t>Kanishka</a:t>
            </a:r>
            <a:r>
              <a:rPr lang="en-US" sz="3100" b="1" dirty="0">
                <a:solidFill>
                  <a:srgbClr val="002060"/>
                </a:solidFill>
              </a:rPr>
              <a:t> Empire in the 1st century started nurturing Indian entrepreneurs and traders.  Following that period, in around 1600 A.D. </a:t>
            </a:r>
          </a:p>
          <a:p>
            <a:pPr algn="just"/>
            <a:r>
              <a:rPr lang="en-US" sz="3100" b="1" dirty="0">
                <a:solidFill>
                  <a:srgbClr val="002060"/>
                </a:solidFill>
              </a:rPr>
              <a:t>India established its trade relationship with Roman Empire. Gold was pouring from all sides. Then came the Portuguese and the English. They captured the Indian sea waters and slowly entered the Indian business. </a:t>
            </a:r>
          </a:p>
          <a:p>
            <a:pPr algn="just"/>
            <a:endParaRPr lang="en-IN" dirty="0"/>
          </a:p>
        </p:txBody>
      </p:sp>
    </p:spTree>
    <p:extLst>
      <p:ext uri="{BB962C8B-B14F-4D97-AF65-F5344CB8AC3E}">
        <p14:creationId xmlns:p14="http://schemas.microsoft.com/office/powerpoint/2010/main" val="1747038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effectLst>
                  <a:outerShdw blurRad="38100" dist="38100" dir="2700000" algn="tl">
                    <a:srgbClr val="000000">
                      <a:alpha val="43137"/>
                    </a:srgbClr>
                  </a:outerShdw>
                </a:effectLst>
                <a:latin typeface="+mn-lt"/>
              </a:rPr>
              <a:t>Definition</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lnSpcReduction="10000"/>
          </a:bodyPr>
          <a:lstStyle/>
          <a:p>
            <a:pPr algn="just"/>
            <a:r>
              <a:rPr lang="en-US" b="1" dirty="0">
                <a:solidFill>
                  <a:srgbClr val="002060"/>
                </a:solidFill>
              </a:rPr>
              <a:t>Entrepreneur as a dynamic agent of change, a Catalyst who transforms increasingly  physical, natural and human resources into corresponding production Possibilities.- Schumpeter</a:t>
            </a:r>
          </a:p>
          <a:p>
            <a:pPr marL="0" indent="0" algn="just">
              <a:buNone/>
            </a:pPr>
            <a:endParaRPr lang="en-IN" b="1" dirty="0">
              <a:solidFill>
                <a:srgbClr val="002060"/>
              </a:solidFill>
            </a:endParaRPr>
          </a:p>
          <a:p>
            <a:pPr algn="just"/>
            <a:r>
              <a:rPr lang="en-IN" b="1" dirty="0">
                <a:solidFill>
                  <a:srgbClr val="002060"/>
                </a:solidFill>
              </a:rPr>
              <a:t>“An individual who bears the risk of operating a business in the face of uncertainty about the future conditions -</a:t>
            </a:r>
            <a:r>
              <a:rPr lang="en-US" b="1" dirty="0">
                <a:solidFill>
                  <a:srgbClr val="002060"/>
                </a:solidFill>
              </a:rPr>
              <a:t>Encyclopedia of Britannica</a:t>
            </a:r>
          </a:p>
          <a:p>
            <a:pPr marL="0" indent="0" algn="just">
              <a:buNone/>
            </a:pPr>
            <a:endParaRPr lang="en-US" b="1" dirty="0">
              <a:solidFill>
                <a:srgbClr val="002060"/>
              </a:solidFill>
            </a:endParaRPr>
          </a:p>
          <a:p>
            <a:pPr algn="just"/>
            <a:r>
              <a:rPr lang="en-US" b="1" dirty="0">
                <a:solidFill>
                  <a:srgbClr val="002060"/>
                </a:solidFill>
              </a:rPr>
              <a:t>“Entrepreneurs take initiative, accept risk of failure and have an internal focus of control.”- Albert </a:t>
            </a:r>
            <a:r>
              <a:rPr lang="en-US" b="1" dirty="0" err="1">
                <a:solidFill>
                  <a:srgbClr val="002060"/>
                </a:solidFill>
              </a:rPr>
              <a:t>Shapero</a:t>
            </a:r>
            <a:endParaRPr lang="en-IN" b="1" dirty="0">
              <a:solidFill>
                <a:srgbClr val="002060"/>
              </a:solidFill>
            </a:endParaRPr>
          </a:p>
          <a:p>
            <a:pPr marL="0" indent="0">
              <a:buNone/>
            </a:pPr>
            <a:endParaRPr lang="en-IN" dirty="0"/>
          </a:p>
          <a:p>
            <a:endParaRPr lang="en-IN" dirty="0"/>
          </a:p>
          <a:p>
            <a:endParaRPr lang="en-IN" dirty="0"/>
          </a:p>
        </p:txBody>
      </p:sp>
    </p:spTree>
    <p:extLst>
      <p:ext uri="{BB962C8B-B14F-4D97-AF65-F5344CB8AC3E}">
        <p14:creationId xmlns:p14="http://schemas.microsoft.com/office/powerpoint/2010/main" val="1380630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201703" y="1"/>
            <a:ext cx="81558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5" name="Rectangle 4"/>
          <p:cNvSpPr/>
          <p:nvPr/>
        </p:nvSpPr>
        <p:spPr>
          <a:xfrm>
            <a:off x="7027888" y="6591870"/>
            <a:ext cx="4694830" cy="266131"/>
          </a:xfrm>
          <a:prstGeom prst="rect">
            <a:avLst/>
          </a:prstGeom>
          <a:solidFill>
            <a:schemeClr val="accent3">
              <a:lumMod val="40000"/>
              <a:lumOff val="6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827097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8257" cy="6883023"/>
          </a:xfrm>
          <a:prstGeom prst="rect">
            <a:avLst/>
          </a:prstGeom>
        </p:spPr>
        <p:style>
          <a:lnRef idx="1">
            <a:schemeClr val="accent1"/>
          </a:lnRef>
          <a:fillRef idx="2">
            <a:schemeClr val="accent1"/>
          </a:fillRef>
          <a:effectRef idx="1">
            <a:schemeClr val="accent1"/>
          </a:effectRef>
          <a:fontRef idx="minor">
            <a:schemeClr val="dk1"/>
          </a:fontRef>
        </p:style>
      </p:pic>
      <p:sp>
        <p:nvSpPr>
          <p:cNvPr id="2" name="Title 1"/>
          <p:cNvSpPr>
            <a:spLocks noGrp="1"/>
          </p:cNvSpPr>
          <p:nvPr>
            <p:ph type="title"/>
          </p:nvPr>
        </p:nvSpPr>
        <p:spPr>
          <a:xfrm>
            <a:off x="332509" y="250031"/>
            <a:ext cx="10515600" cy="1325563"/>
          </a:xfrm>
        </p:spPr>
        <p:txBody>
          <a:bodyPr vert="horz" lIns="91440" tIns="45720" rIns="91440" bIns="45720" rtlCol="0" anchor="ctr">
            <a:normAutofit/>
          </a:bodyPr>
          <a:lstStyle/>
          <a:p>
            <a:r>
              <a:rPr lang="en-US" b="1" dirty="0">
                <a:solidFill>
                  <a:srgbClr val="FF0066"/>
                </a:solidFill>
                <a:effectLst>
                  <a:outerShdw blurRad="38100" dist="38100" dir="2700000" algn="tl">
                    <a:srgbClr val="000000">
                      <a:alpha val="43137"/>
                    </a:srgbClr>
                  </a:outerShdw>
                </a:effectLst>
                <a:latin typeface="+mn-lt"/>
              </a:rPr>
              <a:t>Characteristics of Entrepreneur </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332509" y="1825625"/>
            <a:ext cx="11021291" cy="4351338"/>
          </a:xfrm>
        </p:spPr>
        <p:txBody>
          <a:bodyPr/>
          <a:lstStyle/>
          <a:p>
            <a:r>
              <a:rPr lang="en-US" b="1" dirty="0">
                <a:solidFill>
                  <a:srgbClr val="002060"/>
                </a:solidFill>
              </a:rPr>
              <a:t>Commitment, Determination and Perseverance</a:t>
            </a:r>
          </a:p>
          <a:p>
            <a:r>
              <a:rPr lang="en-US" b="1" dirty="0">
                <a:solidFill>
                  <a:srgbClr val="002060"/>
                </a:solidFill>
              </a:rPr>
              <a:t>Drive to achieve</a:t>
            </a:r>
          </a:p>
          <a:p>
            <a:r>
              <a:rPr lang="en-US" b="1" dirty="0">
                <a:solidFill>
                  <a:srgbClr val="002060"/>
                </a:solidFill>
              </a:rPr>
              <a:t>Opportunity orientation</a:t>
            </a:r>
          </a:p>
          <a:p>
            <a:r>
              <a:rPr lang="en-US" b="1" dirty="0">
                <a:solidFill>
                  <a:srgbClr val="002060"/>
                </a:solidFill>
              </a:rPr>
              <a:t>Initiative and Responsibility</a:t>
            </a:r>
          </a:p>
          <a:p>
            <a:r>
              <a:rPr lang="en-US" b="1" dirty="0">
                <a:solidFill>
                  <a:srgbClr val="FFC000"/>
                </a:solidFill>
              </a:rPr>
              <a:t>Persistent problem Solving</a:t>
            </a:r>
          </a:p>
          <a:p>
            <a:r>
              <a:rPr lang="en-US" b="1" dirty="0">
                <a:solidFill>
                  <a:srgbClr val="FFC000"/>
                </a:solidFill>
              </a:rPr>
              <a:t>Seeking feed Back</a:t>
            </a:r>
          </a:p>
          <a:p>
            <a:r>
              <a:rPr lang="en-US" b="1" dirty="0">
                <a:solidFill>
                  <a:srgbClr val="FFC000"/>
                </a:solidFill>
              </a:rPr>
              <a:t>Internal Control</a:t>
            </a:r>
          </a:p>
          <a:p>
            <a:r>
              <a:rPr lang="en-US" b="1" dirty="0">
                <a:solidFill>
                  <a:srgbClr val="FFC000"/>
                </a:solidFill>
              </a:rPr>
              <a:t>Tolerance for ambiguity </a:t>
            </a:r>
            <a:endParaRPr lang="en-IN" b="1" dirty="0">
              <a:solidFill>
                <a:srgbClr val="FFC000"/>
              </a:solidFill>
            </a:endParaRPr>
          </a:p>
        </p:txBody>
      </p:sp>
      <p:pic>
        <p:nvPicPr>
          <p:cNvPr id="4" name="Picture 3"/>
          <p:cNvPicPr>
            <a:picLocks noChangeAspect="1"/>
          </p:cNvPicPr>
          <p:nvPr/>
        </p:nvPicPr>
        <p:blipFill>
          <a:blip r:embed="rId3"/>
          <a:stretch>
            <a:fillRect/>
          </a:stretch>
        </p:blipFill>
        <p:spPr>
          <a:xfrm>
            <a:off x="8771841" y="0"/>
            <a:ext cx="3420159" cy="2968832"/>
          </a:xfrm>
          <a:prstGeom prst="rect">
            <a:avLst/>
          </a:prstGeom>
        </p:spPr>
      </p:pic>
    </p:spTree>
    <p:extLst>
      <p:ext uri="{BB962C8B-B14F-4D97-AF65-F5344CB8AC3E}">
        <p14:creationId xmlns:p14="http://schemas.microsoft.com/office/powerpoint/2010/main" val="3024074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1"/>
            <a:ext cx="12192000" cy="6858000"/>
          </a:xfrm>
          <a:prstGeom prst="rect">
            <a:avLst/>
          </a:prstGeom>
        </p:spPr>
      </p:pic>
      <p:sp>
        <p:nvSpPr>
          <p:cNvPr id="2" name="Title 1"/>
          <p:cNvSpPr>
            <a:spLocks noGrp="1"/>
          </p:cNvSpPr>
          <p:nvPr>
            <p:ph type="title"/>
          </p:nvPr>
        </p:nvSpPr>
        <p:spPr>
          <a:xfrm>
            <a:off x="260931" y="-20064"/>
            <a:ext cx="10515600" cy="1325563"/>
          </a:xfrm>
        </p:spPr>
        <p:txBody>
          <a:bodyPr/>
          <a:lstStyle/>
          <a:p>
            <a:r>
              <a:rPr lang="en-US" b="1" dirty="0">
                <a:solidFill>
                  <a:srgbClr val="FF0066"/>
                </a:solidFill>
                <a:effectLst>
                  <a:outerShdw blurRad="38100" dist="38100" dir="2700000" algn="tl">
                    <a:srgbClr val="000000">
                      <a:alpha val="43137"/>
                    </a:srgbClr>
                  </a:outerShdw>
                </a:effectLst>
                <a:latin typeface="+mn-lt"/>
              </a:rPr>
              <a:t>Characteristics of Entrepreneur </a:t>
            </a:r>
            <a:endParaRPr lang="en-IN" dirty="0">
              <a:latin typeface="+mn-lt"/>
            </a:endParaRPr>
          </a:p>
        </p:txBody>
      </p:sp>
      <p:sp>
        <p:nvSpPr>
          <p:cNvPr id="3" name="Content Placeholder 2"/>
          <p:cNvSpPr>
            <a:spLocks noGrp="1"/>
          </p:cNvSpPr>
          <p:nvPr>
            <p:ph idx="1"/>
          </p:nvPr>
        </p:nvSpPr>
        <p:spPr>
          <a:xfrm>
            <a:off x="296883" y="1353786"/>
            <a:ext cx="11056917" cy="5391397"/>
          </a:xfrm>
        </p:spPr>
        <p:txBody>
          <a:bodyPr>
            <a:normAutofit/>
          </a:bodyPr>
          <a:lstStyle/>
          <a:p>
            <a:r>
              <a:rPr lang="en-US" b="1" dirty="0">
                <a:solidFill>
                  <a:srgbClr val="FFFF00"/>
                </a:solidFill>
              </a:rPr>
              <a:t>Calculated Risk taking</a:t>
            </a:r>
          </a:p>
          <a:p>
            <a:r>
              <a:rPr lang="en-US" b="1" dirty="0">
                <a:solidFill>
                  <a:srgbClr val="FFFF00"/>
                </a:solidFill>
              </a:rPr>
              <a:t>Integrity and reliability</a:t>
            </a:r>
          </a:p>
          <a:p>
            <a:r>
              <a:rPr lang="en-US" b="1" dirty="0">
                <a:solidFill>
                  <a:srgbClr val="FFFF00"/>
                </a:solidFill>
              </a:rPr>
              <a:t>Tolerance for failure</a:t>
            </a:r>
          </a:p>
          <a:p>
            <a:r>
              <a:rPr lang="en-US" b="1" dirty="0">
                <a:solidFill>
                  <a:srgbClr val="C00000"/>
                </a:solidFill>
              </a:rPr>
              <a:t>High Energy Levels</a:t>
            </a:r>
          </a:p>
          <a:p>
            <a:r>
              <a:rPr lang="en-US" b="1" dirty="0">
                <a:solidFill>
                  <a:srgbClr val="C00000"/>
                </a:solidFill>
              </a:rPr>
              <a:t>Creative and Innovativeness</a:t>
            </a:r>
          </a:p>
          <a:p>
            <a:r>
              <a:rPr lang="en-US" b="1" dirty="0">
                <a:solidFill>
                  <a:srgbClr val="FFFF00"/>
                </a:solidFill>
              </a:rPr>
              <a:t>Vision</a:t>
            </a:r>
          </a:p>
          <a:p>
            <a:r>
              <a:rPr lang="en-US" b="1" dirty="0">
                <a:solidFill>
                  <a:srgbClr val="FFFF00"/>
                </a:solidFill>
              </a:rPr>
              <a:t>Self Confidence and Optimism</a:t>
            </a:r>
          </a:p>
          <a:p>
            <a:r>
              <a:rPr lang="en-US" b="1" dirty="0">
                <a:solidFill>
                  <a:srgbClr val="FFFF00"/>
                </a:solidFill>
              </a:rPr>
              <a:t>Independence </a:t>
            </a:r>
          </a:p>
          <a:p>
            <a:r>
              <a:rPr lang="en-US" b="1" dirty="0">
                <a:solidFill>
                  <a:srgbClr val="FFFF00"/>
                </a:solidFill>
              </a:rPr>
              <a:t>Team Building</a:t>
            </a:r>
            <a:endParaRPr lang="en-IN" b="1" dirty="0">
              <a:solidFill>
                <a:srgbClr val="FFFF00"/>
              </a:solidFill>
            </a:endParaRPr>
          </a:p>
        </p:txBody>
      </p:sp>
      <p:pic>
        <p:nvPicPr>
          <p:cNvPr id="4" name="Picture 3"/>
          <p:cNvPicPr>
            <a:picLocks noChangeAspect="1"/>
          </p:cNvPicPr>
          <p:nvPr/>
        </p:nvPicPr>
        <p:blipFill>
          <a:blip r:embed="rId3"/>
          <a:stretch>
            <a:fillRect/>
          </a:stretch>
        </p:blipFill>
        <p:spPr>
          <a:xfrm>
            <a:off x="9361063" y="0"/>
            <a:ext cx="2830937" cy="2176676"/>
          </a:xfrm>
          <a:prstGeom prst="rect">
            <a:avLst/>
          </a:prstGeom>
        </p:spPr>
      </p:pic>
      <p:pic>
        <p:nvPicPr>
          <p:cNvPr id="5" name="Picture 4"/>
          <p:cNvPicPr>
            <a:picLocks noChangeAspect="1"/>
          </p:cNvPicPr>
          <p:nvPr/>
        </p:nvPicPr>
        <p:blipFill>
          <a:blip r:embed="rId4"/>
          <a:stretch>
            <a:fillRect/>
          </a:stretch>
        </p:blipFill>
        <p:spPr>
          <a:xfrm>
            <a:off x="9361063" y="2176675"/>
            <a:ext cx="2830937" cy="2791109"/>
          </a:xfrm>
          <a:prstGeom prst="rect">
            <a:avLst/>
          </a:prstGeom>
        </p:spPr>
      </p:pic>
    </p:spTree>
    <p:extLst>
      <p:ext uri="{BB962C8B-B14F-4D97-AF65-F5344CB8AC3E}">
        <p14:creationId xmlns:p14="http://schemas.microsoft.com/office/powerpoint/2010/main" val="1846059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0627" y="1122363"/>
            <a:ext cx="10699845" cy="2387600"/>
          </a:xfrm>
        </p:spPr>
        <p:txBody>
          <a:bodyPr/>
          <a:lstStyle/>
          <a:p>
            <a:r>
              <a:rPr lang="en-US" b="1" dirty="0">
                <a:solidFill>
                  <a:srgbClr val="FF0066"/>
                </a:solidFill>
                <a:effectLst>
                  <a:outerShdw blurRad="38100" dist="38100" dir="2700000" algn="tl">
                    <a:srgbClr val="000000">
                      <a:alpha val="43137"/>
                    </a:srgbClr>
                  </a:outerShdw>
                </a:effectLst>
                <a:latin typeface="+mn-lt"/>
              </a:rPr>
              <a:t>Characteristics of Entrepreneur</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p:txBody>
          <a:bodyPr/>
          <a:lstStyle/>
          <a:p>
            <a:r>
              <a:rPr lang="en-US" b="1" dirty="0">
                <a:solidFill>
                  <a:srgbClr val="7030A0"/>
                </a:solidFill>
                <a:effectLst>
                  <a:outerShdw blurRad="38100" dist="38100" dir="2700000" algn="tl">
                    <a:srgbClr val="000000">
                      <a:alpha val="43137"/>
                    </a:srgbClr>
                  </a:outerShdw>
                </a:effectLst>
              </a:rPr>
              <a:t>UNIT-I</a:t>
            </a:r>
            <a:endParaRPr lang="en-IN" b="1" dirty="0">
              <a:solidFill>
                <a:srgbClr val="7030A0"/>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0" y="1"/>
            <a:ext cx="12192000" cy="6708938"/>
          </a:xfrm>
          <a:prstGeom prst="rect">
            <a:avLst/>
          </a:prstGeom>
        </p:spPr>
      </p:pic>
      <p:sp>
        <p:nvSpPr>
          <p:cNvPr id="5" name="Rectangle 4"/>
          <p:cNvSpPr/>
          <p:nvPr/>
        </p:nvSpPr>
        <p:spPr>
          <a:xfrm>
            <a:off x="9198591" y="5950424"/>
            <a:ext cx="2661313" cy="682388"/>
          </a:xfrm>
          <a:prstGeom prst="rect">
            <a:avLst/>
          </a:prstGeom>
          <a:solidFill>
            <a:srgbClr val="F040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804610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b="1" dirty="0">
                <a:solidFill>
                  <a:srgbClr val="FF0066"/>
                </a:solidFill>
                <a:effectLst>
                  <a:outerShdw blurRad="38100" dist="38100" dir="2700000" algn="tl">
                    <a:srgbClr val="000000">
                      <a:alpha val="43137"/>
                    </a:srgbClr>
                  </a:outerShdw>
                </a:effectLst>
                <a:latin typeface="+mn-lt"/>
              </a:rPr>
              <a:t>10 Common Worries and How to Overcome </a:t>
            </a:r>
            <a:br>
              <a:rPr lang="en-US" b="1" dirty="0">
                <a:solidFill>
                  <a:srgbClr val="FF0066"/>
                </a:solidFill>
                <a:effectLst>
                  <a:outerShdw blurRad="38100" dist="38100" dir="2700000" algn="tl">
                    <a:srgbClr val="000000">
                      <a:alpha val="43137"/>
                    </a:srgbClr>
                  </a:outerShdw>
                </a:effectLst>
                <a:latin typeface="+mn-lt"/>
              </a:rPr>
            </a:br>
            <a:r>
              <a:rPr lang="en-US" dirty="0"/>
              <a:t> </a:t>
            </a:r>
            <a:endParaRPr lang="en-IN" dirty="0"/>
          </a:p>
        </p:txBody>
      </p:sp>
      <p:sp>
        <p:nvSpPr>
          <p:cNvPr id="3" name="Content Placeholder 2"/>
          <p:cNvSpPr>
            <a:spLocks noGrp="1"/>
          </p:cNvSpPr>
          <p:nvPr>
            <p:ph idx="1"/>
          </p:nvPr>
        </p:nvSpPr>
        <p:spPr>
          <a:xfrm>
            <a:off x="838200" y="1365662"/>
            <a:ext cx="10515600" cy="4811301"/>
          </a:xfrm>
        </p:spPr>
        <p:txBody>
          <a:bodyPr>
            <a:noAutofit/>
          </a:bodyPr>
          <a:lstStyle/>
          <a:p>
            <a:pPr marL="0" indent="0" algn="just">
              <a:buNone/>
            </a:pPr>
            <a:r>
              <a:rPr lang="en-US" sz="2400" b="1" dirty="0">
                <a:solidFill>
                  <a:srgbClr val="002060"/>
                </a:solidFill>
              </a:rPr>
              <a:t>1. </a:t>
            </a:r>
            <a:r>
              <a:rPr lang="en-US" sz="2400" b="1" dirty="0">
                <a:solidFill>
                  <a:srgbClr val="F04059"/>
                </a:solidFill>
              </a:rPr>
              <a:t>I am not bright enough: </a:t>
            </a:r>
            <a:r>
              <a:rPr lang="en-US" sz="2400" b="1" dirty="0">
                <a:solidFill>
                  <a:srgbClr val="002060"/>
                </a:solidFill>
              </a:rPr>
              <a:t>Well, sometimes you can be too bright to succeed. Innocence and inexperience can actually protect you from fear. It is possible to think too much! </a:t>
            </a:r>
          </a:p>
          <a:p>
            <a:pPr marL="0" indent="0" algn="just">
              <a:buNone/>
            </a:pPr>
            <a:r>
              <a:rPr lang="en-US" sz="2400" b="1" dirty="0">
                <a:solidFill>
                  <a:srgbClr val="002060"/>
                </a:solidFill>
              </a:rPr>
              <a:t>2. </a:t>
            </a:r>
            <a:r>
              <a:rPr lang="en-US" sz="2400" b="1" dirty="0">
                <a:solidFill>
                  <a:srgbClr val="F04059"/>
                </a:solidFill>
              </a:rPr>
              <a:t>I am not pushy enough: </a:t>
            </a:r>
            <a:r>
              <a:rPr lang="en-US" sz="2400" b="1" dirty="0">
                <a:solidFill>
                  <a:srgbClr val="002060"/>
                </a:solidFill>
              </a:rPr>
              <a:t>Do you like doing business with pushy people or do you prefer nice reasonable people? Pushy people are often less successful than you might think. </a:t>
            </a:r>
          </a:p>
          <a:p>
            <a:pPr marL="0" indent="0" algn="just">
              <a:buNone/>
            </a:pPr>
            <a:r>
              <a:rPr lang="en-US" sz="2400" b="1" dirty="0">
                <a:solidFill>
                  <a:srgbClr val="002060"/>
                </a:solidFill>
              </a:rPr>
              <a:t>3. </a:t>
            </a:r>
            <a:r>
              <a:rPr lang="en-US" sz="2400" b="1" dirty="0">
                <a:solidFill>
                  <a:srgbClr val="F04059"/>
                </a:solidFill>
              </a:rPr>
              <a:t>I am not rich enough: </a:t>
            </a:r>
            <a:r>
              <a:rPr lang="en-US" sz="2400" b="1" dirty="0">
                <a:solidFill>
                  <a:srgbClr val="002060"/>
                </a:solidFill>
              </a:rPr>
              <a:t>One of the best ways to watch your costs is to have no money to waste. Wealthy people can be careless with money—you probably cannot afford to be. </a:t>
            </a:r>
          </a:p>
          <a:p>
            <a:pPr marL="0" indent="0" algn="just">
              <a:buNone/>
            </a:pPr>
            <a:r>
              <a:rPr lang="en-US" sz="2400" b="1" dirty="0">
                <a:solidFill>
                  <a:srgbClr val="002060"/>
                </a:solidFill>
              </a:rPr>
              <a:t>4. </a:t>
            </a:r>
            <a:r>
              <a:rPr lang="en-US" sz="2400" b="1" dirty="0">
                <a:solidFill>
                  <a:srgbClr val="F04059"/>
                </a:solidFill>
              </a:rPr>
              <a:t>I am not good at sums: </a:t>
            </a:r>
            <a:r>
              <a:rPr lang="en-US" sz="2400" b="1" dirty="0">
                <a:solidFill>
                  <a:srgbClr val="002060"/>
                </a:solidFill>
              </a:rPr>
              <a:t>Relax, spreadsheets and accounting software make the numbers easy to work out. Remember that success is as much about instinct as arithmetic. </a:t>
            </a:r>
          </a:p>
          <a:p>
            <a:pPr marL="0" indent="0" algn="just">
              <a:buNone/>
            </a:pPr>
            <a:r>
              <a:rPr lang="en-US" sz="2400" b="1" dirty="0">
                <a:solidFill>
                  <a:srgbClr val="002060"/>
                </a:solidFill>
              </a:rPr>
              <a:t>5. </a:t>
            </a:r>
            <a:r>
              <a:rPr lang="en-US" sz="2400" b="1" dirty="0">
                <a:solidFill>
                  <a:srgbClr val="F04059"/>
                </a:solidFill>
              </a:rPr>
              <a:t>I cannot spell: </a:t>
            </a:r>
            <a:r>
              <a:rPr lang="en-US" sz="2400" b="1" dirty="0">
                <a:solidFill>
                  <a:srgbClr val="002060"/>
                </a:solidFill>
              </a:rPr>
              <a:t>Literacy is great if you want to write books but less important if your business communicates with customers verbally. Use document templates—there are some at the back of this book. </a:t>
            </a:r>
          </a:p>
        </p:txBody>
      </p:sp>
    </p:spTree>
    <p:extLst>
      <p:ext uri="{BB962C8B-B14F-4D97-AF65-F5344CB8AC3E}">
        <p14:creationId xmlns:p14="http://schemas.microsoft.com/office/powerpoint/2010/main" val="459389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365125"/>
            <a:ext cx="10515600" cy="703263"/>
          </a:xfrm>
        </p:spPr>
        <p:txBody>
          <a:bodyPr>
            <a:normAutofit fontScale="90000"/>
          </a:bodyPr>
          <a:lstStyle/>
          <a:p>
            <a:r>
              <a:rPr lang="en-US" dirty="0"/>
              <a:t> </a:t>
            </a:r>
            <a:r>
              <a:rPr lang="en-US" b="1" dirty="0">
                <a:solidFill>
                  <a:srgbClr val="FF0066"/>
                </a:solidFill>
                <a:effectLst>
                  <a:outerShdw blurRad="38100" dist="38100" dir="2700000" algn="tl">
                    <a:srgbClr val="000000">
                      <a:alpha val="43137"/>
                    </a:srgbClr>
                  </a:outerShdw>
                </a:effectLst>
                <a:latin typeface="+mn-lt"/>
              </a:rPr>
              <a:t>10 Common Worries and How to Overcome </a:t>
            </a:r>
            <a:br>
              <a:rPr lang="en-US" b="1" dirty="0">
                <a:solidFill>
                  <a:srgbClr val="FF0066"/>
                </a:solidFill>
                <a:effectLst>
                  <a:outerShdw blurRad="38100" dist="38100" dir="2700000" algn="tl">
                    <a:srgbClr val="000000">
                      <a:alpha val="43137"/>
                    </a:srgbClr>
                  </a:outerShdw>
                </a:effectLst>
                <a:latin typeface="+mn-lt"/>
              </a:rPr>
            </a:br>
            <a:r>
              <a:rPr lang="en-US" dirty="0"/>
              <a:t> </a:t>
            </a:r>
            <a:endParaRPr lang="en-IN" dirty="0"/>
          </a:p>
        </p:txBody>
      </p:sp>
      <p:sp>
        <p:nvSpPr>
          <p:cNvPr id="3" name="Content Placeholder 2"/>
          <p:cNvSpPr>
            <a:spLocks noGrp="1"/>
          </p:cNvSpPr>
          <p:nvPr>
            <p:ph idx="1"/>
          </p:nvPr>
        </p:nvSpPr>
        <p:spPr>
          <a:xfrm>
            <a:off x="838200" y="1068780"/>
            <a:ext cx="10515600" cy="5789220"/>
          </a:xfrm>
        </p:spPr>
        <p:txBody>
          <a:bodyPr>
            <a:noAutofit/>
          </a:bodyPr>
          <a:lstStyle/>
          <a:p>
            <a:pPr marL="0" indent="0" algn="just">
              <a:lnSpc>
                <a:spcPct val="110000"/>
              </a:lnSpc>
              <a:buNone/>
            </a:pPr>
            <a:r>
              <a:rPr lang="en-US" sz="2400" b="1" dirty="0">
                <a:solidFill>
                  <a:srgbClr val="002060"/>
                </a:solidFill>
              </a:rPr>
              <a:t>6. </a:t>
            </a:r>
            <a:r>
              <a:rPr lang="en-US" sz="2400" b="1" dirty="0">
                <a:solidFill>
                  <a:srgbClr val="FF0066"/>
                </a:solidFill>
              </a:rPr>
              <a:t>I will fail: </a:t>
            </a:r>
            <a:r>
              <a:rPr lang="en-US" sz="2400" b="1" dirty="0">
                <a:solidFill>
                  <a:srgbClr val="002060"/>
                </a:solidFill>
              </a:rPr>
              <a:t>Maybe you will, but equally you will not make your first million if you do not try. </a:t>
            </a:r>
          </a:p>
          <a:p>
            <a:pPr marL="0" indent="0" algn="just">
              <a:lnSpc>
                <a:spcPct val="110000"/>
              </a:lnSpc>
              <a:buNone/>
            </a:pPr>
            <a:r>
              <a:rPr lang="en-US" sz="2400" b="1" dirty="0">
                <a:solidFill>
                  <a:srgbClr val="002060"/>
                </a:solidFill>
              </a:rPr>
              <a:t>7. </a:t>
            </a:r>
            <a:r>
              <a:rPr lang="en-US" sz="2400" b="1" dirty="0">
                <a:solidFill>
                  <a:srgbClr val="FF0066"/>
                </a:solidFill>
              </a:rPr>
              <a:t>Rivals will eat me alive: </a:t>
            </a:r>
            <a:r>
              <a:rPr lang="en-US" sz="2400" b="1" dirty="0">
                <a:solidFill>
                  <a:srgbClr val="002060"/>
                </a:solidFill>
              </a:rPr>
              <a:t>In fact, the opposite is usually the case. Young, small businesses can duck and weave beneath the fists of those nasty big competitors. </a:t>
            </a:r>
          </a:p>
          <a:p>
            <a:pPr marL="0" indent="0" algn="just">
              <a:lnSpc>
                <a:spcPct val="110000"/>
              </a:lnSpc>
              <a:buNone/>
            </a:pPr>
            <a:r>
              <a:rPr lang="en-US" sz="2400" b="1" dirty="0">
                <a:solidFill>
                  <a:srgbClr val="002060"/>
                </a:solidFill>
              </a:rPr>
              <a:t>8. </a:t>
            </a:r>
            <a:r>
              <a:rPr lang="en-US" sz="2400" b="1" dirty="0">
                <a:solidFill>
                  <a:srgbClr val="FF0066"/>
                </a:solidFill>
              </a:rPr>
              <a:t>I am naturally pessimistic: </a:t>
            </a:r>
            <a:r>
              <a:rPr lang="en-US" sz="2400" b="1" dirty="0">
                <a:solidFill>
                  <a:srgbClr val="002060"/>
                </a:solidFill>
              </a:rPr>
              <a:t>So, you will not make false assumptions and step into the dark without a torch, will you? A glance at the downside puts the upside in perspective—just be sure to see both. </a:t>
            </a:r>
          </a:p>
          <a:p>
            <a:pPr marL="0" indent="0" algn="just">
              <a:lnSpc>
                <a:spcPct val="110000"/>
              </a:lnSpc>
              <a:buNone/>
            </a:pPr>
            <a:r>
              <a:rPr lang="en-US" sz="2400" b="1" dirty="0">
                <a:solidFill>
                  <a:srgbClr val="002060"/>
                </a:solidFill>
              </a:rPr>
              <a:t>9. </a:t>
            </a:r>
            <a:r>
              <a:rPr lang="en-US" sz="2400" b="1" dirty="0">
                <a:solidFill>
                  <a:srgbClr val="FF0066"/>
                </a:solidFill>
              </a:rPr>
              <a:t>I do not take risks: </a:t>
            </a:r>
            <a:r>
              <a:rPr lang="en-US" sz="2400" b="1" dirty="0">
                <a:solidFill>
                  <a:srgbClr val="002060"/>
                </a:solidFill>
              </a:rPr>
              <a:t>Running a business is like crossing the road. You can jaywalk, wear dark clothing and risk getting squashed—or push the button and follow the green man when the traffic stops. There is almost always a choice. </a:t>
            </a:r>
          </a:p>
          <a:p>
            <a:pPr marL="0" indent="0" algn="just">
              <a:lnSpc>
                <a:spcPct val="110000"/>
              </a:lnSpc>
              <a:buNone/>
            </a:pPr>
            <a:r>
              <a:rPr lang="en-US" sz="2400" b="1" dirty="0">
                <a:solidFill>
                  <a:srgbClr val="002060"/>
                </a:solidFill>
              </a:rPr>
              <a:t>10. </a:t>
            </a:r>
            <a:r>
              <a:rPr lang="en-US" sz="2400" b="1" dirty="0">
                <a:solidFill>
                  <a:srgbClr val="FF0066"/>
                </a:solidFill>
              </a:rPr>
              <a:t>I know my failings: </a:t>
            </a:r>
            <a:r>
              <a:rPr lang="en-US" sz="2400" b="1" dirty="0">
                <a:solidFill>
                  <a:srgbClr val="002060"/>
                </a:solidFill>
              </a:rPr>
              <a:t>We all know what we are bad at and we all underestimate the value of our strengths. No one is perfect nor is any business. That is why there is room for you too. Focus on what you do well.</a:t>
            </a:r>
            <a:endParaRPr lang="en-IN" sz="2400" b="1" dirty="0">
              <a:solidFill>
                <a:srgbClr val="002060"/>
              </a:solidFill>
            </a:endParaRPr>
          </a:p>
          <a:p>
            <a:pPr marL="0" indent="0" algn="just">
              <a:lnSpc>
                <a:spcPct val="110000"/>
              </a:lnSpc>
              <a:buNone/>
            </a:pPr>
            <a:endParaRPr lang="en-IN" sz="2400" b="1" dirty="0">
              <a:solidFill>
                <a:srgbClr val="002060"/>
              </a:solidFill>
            </a:endParaRPr>
          </a:p>
        </p:txBody>
      </p:sp>
    </p:spTree>
    <p:extLst>
      <p:ext uri="{BB962C8B-B14F-4D97-AF65-F5344CB8AC3E}">
        <p14:creationId xmlns:p14="http://schemas.microsoft.com/office/powerpoint/2010/main" val="1557106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effectLst>
                  <a:outerShdw blurRad="38100" dist="38100" dir="2700000" algn="tl">
                    <a:srgbClr val="000000">
                      <a:alpha val="43137"/>
                    </a:srgbClr>
                  </a:outerShdw>
                </a:effectLst>
                <a:latin typeface="+mn-lt"/>
              </a:rPr>
              <a:t>The Myths of Entrepreneurship</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lnSpcReduction="10000"/>
          </a:bodyPr>
          <a:lstStyle/>
          <a:p>
            <a:r>
              <a:rPr lang="en-US" b="1" dirty="0">
                <a:solidFill>
                  <a:srgbClr val="002060"/>
                </a:solidFill>
              </a:rPr>
              <a:t>Entrepreneurs are Born, Not Made</a:t>
            </a:r>
          </a:p>
          <a:p>
            <a:r>
              <a:rPr lang="en-US" b="1" dirty="0">
                <a:solidFill>
                  <a:srgbClr val="002060"/>
                </a:solidFill>
              </a:rPr>
              <a:t>Entrepreneurs are doers, Not Thinkers</a:t>
            </a:r>
          </a:p>
          <a:p>
            <a:r>
              <a:rPr lang="en-US" b="1" dirty="0">
                <a:solidFill>
                  <a:srgbClr val="002060"/>
                </a:solidFill>
              </a:rPr>
              <a:t>Entrepreneurs always Inventors</a:t>
            </a:r>
          </a:p>
          <a:p>
            <a:r>
              <a:rPr lang="en-US" b="1" dirty="0">
                <a:solidFill>
                  <a:srgbClr val="002060"/>
                </a:solidFill>
              </a:rPr>
              <a:t>Entrepreneurs are Academicians </a:t>
            </a:r>
          </a:p>
          <a:p>
            <a:r>
              <a:rPr lang="en-US" b="1" dirty="0">
                <a:solidFill>
                  <a:srgbClr val="002060"/>
                </a:solidFill>
              </a:rPr>
              <a:t>Entrepreneurs must fit the profile</a:t>
            </a:r>
          </a:p>
          <a:p>
            <a:r>
              <a:rPr lang="en-US" b="1" dirty="0">
                <a:solidFill>
                  <a:srgbClr val="002060"/>
                </a:solidFill>
              </a:rPr>
              <a:t>All Entrepreneurs need is Money</a:t>
            </a:r>
          </a:p>
          <a:p>
            <a:r>
              <a:rPr lang="en-US" b="1" dirty="0">
                <a:solidFill>
                  <a:srgbClr val="002060"/>
                </a:solidFill>
              </a:rPr>
              <a:t>All Entrepreneurs need is Luck</a:t>
            </a:r>
          </a:p>
          <a:p>
            <a:r>
              <a:rPr lang="en-US" b="1" dirty="0">
                <a:solidFill>
                  <a:srgbClr val="002060"/>
                </a:solidFill>
              </a:rPr>
              <a:t>Most Entrepreneurs initiatives fail</a:t>
            </a:r>
          </a:p>
          <a:p>
            <a:r>
              <a:rPr lang="en-US" b="1" dirty="0">
                <a:solidFill>
                  <a:srgbClr val="002060"/>
                </a:solidFill>
              </a:rPr>
              <a:t>Entrepreneurs are extreme risk takers and Gamblers</a:t>
            </a:r>
          </a:p>
          <a:p>
            <a:endParaRPr lang="en-IN" dirty="0"/>
          </a:p>
        </p:txBody>
      </p:sp>
    </p:spTree>
    <p:extLst>
      <p:ext uri="{BB962C8B-B14F-4D97-AF65-F5344CB8AC3E}">
        <p14:creationId xmlns:p14="http://schemas.microsoft.com/office/powerpoint/2010/main" val="2282317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Entrepreneurs are Born, Not Made</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a:lstStyle/>
          <a:p>
            <a:r>
              <a:rPr lang="en-US" b="1" dirty="0">
                <a:solidFill>
                  <a:srgbClr val="002060"/>
                </a:solidFill>
              </a:rPr>
              <a:t>The Idea that the characteristics of entrepreneurs can not be taught or learned.</a:t>
            </a:r>
          </a:p>
          <a:p>
            <a:r>
              <a:rPr lang="en-US" b="1" dirty="0">
                <a:solidFill>
                  <a:srgbClr val="002060"/>
                </a:solidFill>
              </a:rPr>
              <a:t>They are internal traits one must be born with aggressiveness, initiative, a willingness to take risks, analytical ability and skill in human relations.</a:t>
            </a:r>
          </a:p>
          <a:p>
            <a:r>
              <a:rPr lang="en-US" b="1" dirty="0">
                <a:solidFill>
                  <a:srgbClr val="002060"/>
                </a:solidFill>
              </a:rPr>
              <a:t>Entrepreneurship is a discipline.</a:t>
            </a:r>
          </a:p>
          <a:p>
            <a:r>
              <a:rPr lang="en-US" b="1" dirty="0">
                <a:solidFill>
                  <a:srgbClr val="002060"/>
                </a:solidFill>
              </a:rPr>
              <a:t>Entrepreneurship can be taught and developed through class room.</a:t>
            </a:r>
          </a:p>
          <a:p>
            <a:endParaRPr lang="en-US" b="1" dirty="0">
              <a:solidFill>
                <a:srgbClr val="002060"/>
              </a:solidFill>
            </a:endParaRPr>
          </a:p>
          <a:p>
            <a:endParaRPr lang="en-IN" b="1" dirty="0">
              <a:solidFill>
                <a:srgbClr val="002060"/>
              </a:solidFill>
            </a:endParaRPr>
          </a:p>
        </p:txBody>
      </p:sp>
    </p:spTree>
    <p:extLst>
      <p:ext uri="{BB962C8B-B14F-4D97-AF65-F5344CB8AC3E}">
        <p14:creationId xmlns:p14="http://schemas.microsoft.com/office/powerpoint/2010/main" val="3108089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Entrepreneurs are doers, Not Thinkers</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a:lstStyle/>
          <a:p>
            <a:r>
              <a:rPr lang="en-US" b="1" dirty="0">
                <a:solidFill>
                  <a:srgbClr val="002060"/>
                </a:solidFill>
              </a:rPr>
              <a:t>Thinking Entrepreneurs are important as doing Entrepreneurs.</a:t>
            </a:r>
          </a:p>
          <a:p>
            <a:r>
              <a:rPr lang="en-US" b="1" dirty="0">
                <a:solidFill>
                  <a:srgbClr val="002060"/>
                </a:solidFill>
              </a:rPr>
              <a:t>All visionaries starts as thinkers and dreamers.</a:t>
            </a:r>
          </a:p>
          <a:p>
            <a:r>
              <a:rPr lang="en-US" b="1" dirty="0">
                <a:solidFill>
                  <a:srgbClr val="002060"/>
                </a:solidFill>
              </a:rPr>
              <a:t>Most Entrepreneurs start with thing about doing something new. </a:t>
            </a:r>
            <a:endParaRPr lang="en-IN" b="1" dirty="0">
              <a:solidFill>
                <a:srgbClr val="002060"/>
              </a:solidFill>
            </a:endParaRPr>
          </a:p>
        </p:txBody>
      </p:sp>
    </p:spTree>
    <p:extLst>
      <p:ext uri="{BB962C8B-B14F-4D97-AF65-F5344CB8AC3E}">
        <p14:creationId xmlns:p14="http://schemas.microsoft.com/office/powerpoint/2010/main" val="145162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Entrepreneurs always Inventors</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r>
              <a:rPr lang="en-US" b="1" dirty="0">
                <a:solidFill>
                  <a:srgbClr val="002060"/>
                </a:solidFill>
              </a:rPr>
              <a:t>It is more than just invention.</a:t>
            </a:r>
          </a:p>
          <a:p>
            <a:r>
              <a:rPr lang="en-US" b="1" dirty="0">
                <a:solidFill>
                  <a:srgbClr val="002060"/>
                </a:solidFill>
              </a:rPr>
              <a:t>Ideas are also became enterprises.</a:t>
            </a:r>
          </a:p>
          <a:p>
            <a:r>
              <a:rPr lang="en-US" b="1" dirty="0">
                <a:solidFill>
                  <a:srgbClr val="002060"/>
                </a:solidFill>
              </a:rPr>
              <a:t>Ex: </a:t>
            </a:r>
            <a:endParaRPr lang="en-IN" b="1" dirty="0">
              <a:solidFill>
                <a:srgbClr val="002060"/>
              </a:solidFill>
            </a:endParaRPr>
          </a:p>
        </p:txBody>
      </p:sp>
      <p:pic>
        <p:nvPicPr>
          <p:cNvPr id="5" name="Picture 4"/>
          <p:cNvPicPr>
            <a:picLocks noChangeAspect="1"/>
          </p:cNvPicPr>
          <p:nvPr/>
        </p:nvPicPr>
        <p:blipFill>
          <a:blip r:embed="rId2"/>
          <a:stretch>
            <a:fillRect/>
          </a:stretch>
        </p:blipFill>
        <p:spPr>
          <a:xfrm>
            <a:off x="1723574" y="2967965"/>
            <a:ext cx="3466190" cy="1948419"/>
          </a:xfrm>
          <a:prstGeom prst="rect">
            <a:avLst/>
          </a:prstGeom>
        </p:spPr>
      </p:pic>
      <p:pic>
        <p:nvPicPr>
          <p:cNvPr id="6" name="Picture 5"/>
          <p:cNvPicPr>
            <a:picLocks noChangeAspect="1"/>
          </p:cNvPicPr>
          <p:nvPr/>
        </p:nvPicPr>
        <p:blipFill>
          <a:blip r:embed="rId3"/>
          <a:stretch>
            <a:fillRect/>
          </a:stretch>
        </p:blipFill>
        <p:spPr>
          <a:xfrm>
            <a:off x="5567550" y="2967964"/>
            <a:ext cx="3423432" cy="2031547"/>
          </a:xfrm>
          <a:prstGeom prst="rect">
            <a:avLst/>
          </a:prstGeom>
        </p:spPr>
      </p:pic>
      <p:pic>
        <p:nvPicPr>
          <p:cNvPr id="7" name="Picture 6"/>
          <p:cNvPicPr>
            <a:picLocks noChangeAspect="1"/>
          </p:cNvPicPr>
          <p:nvPr/>
        </p:nvPicPr>
        <p:blipFill>
          <a:blip r:embed="rId4"/>
          <a:stretch>
            <a:fillRect/>
          </a:stretch>
        </p:blipFill>
        <p:spPr>
          <a:xfrm>
            <a:off x="1723574" y="5151293"/>
            <a:ext cx="2962275" cy="1543050"/>
          </a:xfrm>
          <a:prstGeom prst="rect">
            <a:avLst/>
          </a:prstGeom>
        </p:spPr>
      </p:pic>
    </p:spTree>
    <p:extLst>
      <p:ext uri="{BB962C8B-B14F-4D97-AF65-F5344CB8AC3E}">
        <p14:creationId xmlns:p14="http://schemas.microsoft.com/office/powerpoint/2010/main" val="648720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Entrepreneurs are Academicians</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r>
              <a:rPr lang="en-US" b="1" dirty="0">
                <a:solidFill>
                  <a:srgbClr val="002060"/>
                </a:solidFill>
              </a:rPr>
              <a:t>The belief that entrepreneurs are academically and </a:t>
            </a:r>
            <a:r>
              <a:rPr lang="en-US" b="1">
                <a:solidFill>
                  <a:srgbClr val="002060"/>
                </a:solidFill>
              </a:rPr>
              <a:t>socially effective </a:t>
            </a:r>
            <a:r>
              <a:rPr lang="en-US" b="1" dirty="0">
                <a:solidFill>
                  <a:srgbClr val="002060"/>
                </a:solidFill>
              </a:rPr>
              <a:t>is a result of some business owners.</a:t>
            </a:r>
          </a:p>
          <a:p>
            <a:r>
              <a:rPr lang="en-US" b="1" dirty="0">
                <a:solidFill>
                  <a:srgbClr val="002060"/>
                </a:solidFill>
              </a:rPr>
              <a:t>Entrepreneurs are professional role models.</a:t>
            </a:r>
          </a:p>
          <a:p>
            <a:r>
              <a:rPr lang="en-US" b="1" dirty="0">
                <a:solidFill>
                  <a:srgbClr val="002060"/>
                </a:solidFill>
              </a:rPr>
              <a:t>Ex: Infosys, L&amp;T, Kingfisher airlines</a:t>
            </a:r>
            <a:endParaRPr lang="en-IN" b="1" dirty="0">
              <a:solidFill>
                <a:srgbClr val="002060"/>
              </a:solidFill>
            </a:endParaRPr>
          </a:p>
        </p:txBody>
      </p:sp>
      <p:pic>
        <p:nvPicPr>
          <p:cNvPr id="4" name="Picture 3"/>
          <p:cNvPicPr>
            <a:picLocks noChangeAspect="1"/>
          </p:cNvPicPr>
          <p:nvPr/>
        </p:nvPicPr>
        <p:blipFill>
          <a:blip r:embed="rId2"/>
          <a:stretch>
            <a:fillRect/>
          </a:stretch>
        </p:blipFill>
        <p:spPr>
          <a:xfrm>
            <a:off x="9841954" y="2343647"/>
            <a:ext cx="1133475" cy="1133475"/>
          </a:xfrm>
          <a:prstGeom prst="rect">
            <a:avLst/>
          </a:prstGeom>
        </p:spPr>
      </p:pic>
      <p:pic>
        <p:nvPicPr>
          <p:cNvPr id="5" name="Picture 4"/>
          <p:cNvPicPr>
            <a:picLocks noChangeAspect="1"/>
          </p:cNvPicPr>
          <p:nvPr/>
        </p:nvPicPr>
        <p:blipFill>
          <a:blip r:embed="rId3"/>
          <a:stretch>
            <a:fillRect/>
          </a:stretch>
        </p:blipFill>
        <p:spPr>
          <a:xfrm>
            <a:off x="7889612" y="3878464"/>
            <a:ext cx="2182436" cy="1300187"/>
          </a:xfrm>
          <a:prstGeom prst="rect">
            <a:avLst/>
          </a:prstGeom>
        </p:spPr>
      </p:pic>
    </p:spTree>
    <p:extLst>
      <p:ext uri="{BB962C8B-B14F-4D97-AF65-F5344CB8AC3E}">
        <p14:creationId xmlns:p14="http://schemas.microsoft.com/office/powerpoint/2010/main" val="2956672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Entrepreneurs must fit the profile</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a:lstStyle/>
          <a:p>
            <a:r>
              <a:rPr lang="en-US" b="1" dirty="0">
                <a:solidFill>
                  <a:srgbClr val="002060"/>
                </a:solidFill>
              </a:rPr>
              <a:t>In India Entrepreneurs showing different profiles like business, social, educational.</a:t>
            </a:r>
            <a:endParaRPr lang="en-IN" dirty="0"/>
          </a:p>
        </p:txBody>
      </p:sp>
    </p:spTree>
    <p:extLst>
      <p:ext uri="{BB962C8B-B14F-4D97-AF65-F5344CB8AC3E}">
        <p14:creationId xmlns:p14="http://schemas.microsoft.com/office/powerpoint/2010/main" val="3325340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322" y="400751"/>
            <a:ext cx="10515600" cy="1325563"/>
          </a:xfrm>
        </p:spPr>
        <p:txBody>
          <a:bodyPr vert="horz" lIns="91440" tIns="45720" rIns="91440" bIns="45720" rtlCol="0" anchor="ctr">
            <a:normAutofit/>
          </a:bodyPr>
          <a:lstStyle/>
          <a:p>
            <a:r>
              <a:rPr lang="en-US" b="1" dirty="0">
                <a:solidFill>
                  <a:srgbClr val="FF0066"/>
                </a:solidFill>
                <a:latin typeface="+mn-lt"/>
              </a:rPr>
              <a:t>All Entrepreneurs need is Money</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r>
              <a:rPr lang="en-US" b="1" dirty="0">
                <a:solidFill>
                  <a:srgbClr val="002060"/>
                </a:solidFill>
              </a:rPr>
              <a:t>Many successful Entrepreneurs have a </a:t>
            </a:r>
            <a:r>
              <a:rPr lang="en-US" b="1" dirty="0">
                <a:solidFill>
                  <a:srgbClr val="FF0066"/>
                </a:solidFill>
              </a:rPr>
              <a:t>lack of money </a:t>
            </a:r>
            <a:r>
              <a:rPr lang="en-US" b="1" dirty="0">
                <a:solidFill>
                  <a:srgbClr val="002060"/>
                </a:solidFill>
              </a:rPr>
              <a:t>while establishing their ventures.</a:t>
            </a:r>
          </a:p>
          <a:p>
            <a:r>
              <a:rPr lang="en-US" b="1" dirty="0">
                <a:solidFill>
                  <a:srgbClr val="FF0066"/>
                </a:solidFill>
              </a:rPr>
              <a:t>Failures due to lack of proper financing</a:t>
            </a:r>
            <a:r>
              <a:rPr lang="en-US" b="1" dirty="0">
                <a:solidFill>
                  <a:srgbClr val="002060"/>
                </a:solidFill>
              </a:rPr>
              <a:t>, poor investment, poor planning </a:t>
            </a:r>
          </a:p>
          <a:p>
            <a:endParaRPr lang="en-IN" b="1" dirty="0">
              <a:solidFill>
                <a:srgbClr val="002060"/>
              </a:solidFill>
            </a:endParaRPr>
          </a:p>
        </p:txBody>
      </p:sp>
      <p:pic>
        <p:nvPicPr>
          <p:cNvPr id="4" name="Picture 3"/>
          <p:cNvPicPr>
            <a:picLocks noChangeAspect="1"/>
          </p:cNvPicPr>
          <p:nvPr/>
        </p:nvPicPr>
        <p:blipFill>
          <a:blip r:embed="rId2"/>
          <a:stretch>
            <a:fillRect/>
          </a:stretch>
        </p:blipFill>
        <p:spPr>
          <a:xfrm>
            <a:off x="7915417" y="3488709"/>
            <a:ext cx="2857500" cy="1600200"/>
          </a:xfrm>
          <a:prstGeom prst="rect">
            <a:avLst/>
          </a:prstGeom>
        </p:spPr>
      </p:pic>
      <p:pic>
        <p:nvPicPr>
          <p:cNvPr id="5" name="Picture 4"/>
          <p:cNvPicPr>
            <a:picLocks noChangeAspect="1"/>
          </p:cNvPicPr>
          <p:nvPr/>
        </p:nvPicPr>
        <p:blipFill>
          <a:blip r:embed="rId3"/>
          <a:stretch>
            <a:fillRect/>
          </a:stretch>
        </p:blipFill>
        <p:spPr>
          <a:xfrm>
            <a:off x="4904176" y="3698543"/>
            <a:ext cx="3011241" cy="1825625"/>
          </a:xfrm>
          <a:prstGeom prst="rect">
            <a:avLst/>
          </a:prstGeom>
        </p:spPr>
      </p:pic>
    </p:spTree>
    <p:extLst>
      <p:ext uri="{BB962C8B-B14F-4D97-AF65-F5344CB8AC3E}">
        <p14:creationId xmlns:p14="http://schemas.microsoft.com/office/powerpoint/2010/main" val="4118975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US" b="1" dirty="0">
                <a:solidFill>
                  <a:srgbClr val="FF0066"/>
                </a:solidFill>
                <a:latin typeface="+mn-lt"/>
              </a:rPr>
              <a:t>All Entrepreneurs need is Luck</a:t>
            </a:r>
            <a:br>
              <a:rPr lang="en-US" b="1" dirty="0">
                <a:solidFill>
                  <a:srgbClr val="FF0066"/>
                </a:solidFill>
                <a:latin typeface="+mn-lt"/>
              </a:rPr>
            </a:b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r>
              <a:rPr lang="en-US" b="1" dirty="0">
                <a:solidFill>
                  <a:srgbClr val="002060"/>
                </a:solidFill>
              </a:rPr>
              <a:t>The right place at right time – always an advantage</a:t>
            </a:r>
          </a:p>
          <a:p>
            <a:r>
              <a:rPr lang="en-US" b="1" dirty="0">
                <a:solidFill>
                  <a:srgbClr val="002060"/>
                </a:solidFill>
              </a:rPr>
              <a:t>Luck happens when preparation meets opportunity</a:t>
            </a:r>
          </a:p>
          <a:p>
            <a:r>
              <a:rPr lang="en-US" b="1" dirty="0">
                <a:solidFill>
                  <a:srgbClr val="002060"/>
                </a:solidFill>
              </a:rPr>
              <a:t>Luck will arrive when actually preparation,  determination, desire, knowledge, innovativeness.</a:t>
            </a:r>
          </a:p>
          <a:p>
            <a:endParaRPr lang="en-IN" b="1" dirty="0">
              <a:solidFill>
                <a:srgbClr val="002060"/>
              </a:solidFill>
            </a:endParaRPr>
          </a:p>
        </p:txBody>
      </p:sp>
      <p:pic>
        <p:nvPicPr>
          <p:cNvPr id="4" name="Picture 3"/>
          <p:cNvPicPr>
            <a:picLocks noChangeAspect="1"/>
          </p:cNvPicPr>
          <p:nvPr/>
        </p:nvPicPr>
        <p:blipFill>
          <a:blip r:embed="rId2"/>
          <a:stretch>
            <a:fillRect/>
          </a:stretch>
        </p:blipFill>
        <p:spPr>
          <a:xfrm>
            <a:off x="8762863" y="0"/>
            <a:ext cx="3429137" cy="2287208"/>
          </a:xfrm>
          <a:prstGeom prst="rect">
            <a:avLst/>
          </a:prstGeom>
        </p:spPr>
      </p:pic>
    </p:spTree>
    <p:extLst>
      <p:ext uri="{BB962C8B-B14F-4D97-AF65-F5344CB8AC3E}">
        <p14:creationId xmlns:p14="http://schemas.microsoft.com/office/powerpoint/2010/main" val="3989203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Entrepreneurs always innovators</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a:lstStyle/>
          <a:p>
            <a:r>
              <a:rPr lang="en-US" b="1" dirty="0">
                <a:solidFill>
                  <a:srgbClr val="002060"/>
                </a:solidFill>
              </a:rPr>
              <a:t>Many Entrepreneurs do suffer a number of failures before they are success</a:t>
            </a:r>
          </a:p>
          <a:p>
            <a:r>
              <a:rPr lang="en-US" b="1" dirty="0">
                <a:solidFill>
                  <a:srgbClr val="002060"/>
                </a:solidFill>
              </a:rPr>
              <a:t>First you don’t succeed but try and try and again.</a:t>
            </a:r>
          </a:p>
          <a:p>
            <a:r>
              <a:rPr lang="en-US" b="1" dirty="0">
                <a:solidFill>
                  <a:srgbClr val="002060"/>
                </a:solidFill>
              </a:rPr>
              <a:t>In 1993 Kirchhoff traced 8,14,000 businesses started in 1977 and founded that more than 50 percent were still serving.  </a:t>
            </a:r>
          </a:p>
          <a:p>
            <a:endParaRPr lang="en-IN" dirty="0"/>
          </a:p>
        </p:txBody>
      </p:sp>
      <p:pic>
        <p:nvPicPr>
          <p:cNvPr id="4" name="Picture 3"/>
          <p:cNvPicPr>
            <a:picLocks noChangeAspect="1"/>
          </p:cNvPicPr>
          <p:nvPr/>
        </p:nvPicPr>
        <p:blipFill>
          <a:blip r:embed="rId2"/>
          <a:stretch>
            <a:fillRect/>
          </a:stretch>
        </p:blipFill>
        <p:spPr>
          <a:xfrm>
            <a:off x="9553575" y="0"/>
            <a:ext cx="2638425" cy="1733550"/>
          </a:xfrm>
          <a:prstGeom prst="rect">
            <a:avLst/>
          </a:prstGeom>
        </p:spPr>
      </p:pic>
    </p:spTree>
    <p:extLst>
      <p:ext uri="{BB962C8B-B14F-4D97-AF65-F5344CB8AC3E}">
        <p14:creationId xmlns:p14="http://schemas.microsoft.com/office/powerpoint/2010/main" val="741138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Entrepreneurs are extreme risk takers and Gamblers</a:t>
            </a: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a:r>
              <a:rPr lang="en-US" b="1" dirty="0">
                <a:solidFill>
                  <a:srgbClr val="002060"/>
                </a:solidFill>
              </a:rPr>
              <a:t>Most successful entrepreneurs work hard through planning and preparation to minimize risk.</a:t>
            </a:r>
          </a:p>
          <a:p>
            <a:pPr algn="just"/>
            <a:r>
              <a:rPr lang="en-US" b="1" dirty="0">
                <a:solidFill>
                  <a:srgbClr val="002060"/>
                </a:solidFill>
              </a:rPr>
              <a:t>They are not gamblers hard workers</a:t>
            </a:r>
            <a:endParaRPr lang="en-IN" b="1" dirty="0">
              <a:solidFill>
                <a:srgbClr val="002060"/>
              </a:solidFill>
            </a:endParaRPr>
          </a:p>
        </p:txBody>
      </p:sp>
    </p:spTree>
    <p:extLst>
      <p:ext uri="{BB962C8B-B14F-4D97-AF65-F5344CB8AC3E}">
        <p14:creationId xmlns:p14="http://schemas.microsoft.com/office/powerpoint/2010/main" val="2639569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619810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501254" y="0"/>
            <a:ext cx="9852546" cy="6858000"/>
          </a:xfrm>
          <a:prstGeom prst="rect">
            <a:avLst/>
          </a:prstGeom>
        </p:spPr>
      </p:pic>
    </p:spTree>
    <p:extLst>
      <p:ext uri="{BB962C8B-B14F-4D97-AF65-F5344CB8AC3E}">
        <p14:creationId xmlns:p14="http://schemas.microsoft.com/office/powerpoint/2010/main" val="3947401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54675" y="143301"/>
            <a:ext cx="11846257" cy="6714699"/>
          </a:xfrm>
          <a:prstGeom prst="rect">
            <a:avLst/>
          </a:prstGeom>
        </p:spPr>
      </p:pic>
    </p:spTree>
    <p:extLst>
      <p:ext uri="{BB962C8B-B14F-4D97-AF65-F5344CB8AC3E}">
        <p14:creationId xmlns:p14="http://schemas.microsoft.com/office/powerpoint/2010/main" val="2850166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b="1" dirty="0">
                <a:solidFill>
                  <a:srgbClr val="FF0066"/>
                </a:solidFill>
                <a:latin typeface="+mn-lt"/>
              </a:rPr>
              <a:t>1. Entrepreneurs can help increase employment:</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a:normAutofit/>
          </a:bodyPr>
          <a:lstStyle/>
          <a:p>
            <a:pPr algn="just" fontAlgn="base"/>
            <a:r>
              <a:rPr lang="en-IN" b="1" dirty="0">
                <a:solidFill>
                  <a:srgbClr val="002060"/>
                </a:solidFill>
              </a:rPr>
              <a:t>Entrepreneurs are expected to </a:t>
            </a:r>
            <a:r>
              <a:rPr lang="en-IN" b="1" dirty="0">
                <a:solidFill>
                  <a:srgbClr val="00B0F0"/>
                </a:solidFill>
              </a:rPr>
              <a:t>provide employment opportunities </a:t>
            </a:r>
            <a:r>
              <a:rPr lang="en-IN" b="1" dirty="0">
                <a:solidFill>
                  <a:srgbClr val="002060"/>
                </a:solidFill>
              </a:rPr>
              <a:t>to the unemployed.</a:t>
            </a:r>
          </a:p>
          <a:p>
            <a:pPr algn="just" fontAlgn="base"/>
            <a:r>
              <a:rPr lang="en-IN" b="1" dirty="0">
                <a:solidFill>
                  <a:srgbClr val="002060"/>
                </a:solidFill>
              </a:rPr>
              <a:t> The </a:t>
            </a:r>
            <a:r>
              <a:rPr lang="en-IN" b="1" dirty="0">
                <a:solidFill>
                  <a:srgbClr val="00B0F0"/>
                </a:solidFill>
              </a:rPr>
              <a:t>rural entrepreneurs and women entrepreneurs </a:t>
            </a:r>
            <a:r>
              <a:rPr lang="en-IN" b="1" dirty="0">
                <a:solidFill>
                  <a:srgbClr val="002060"/>
                </a:solidFill>
              </a:rPr>
              <a:t>can play a very significant role.</a:t>
            </a:r>
          </a:p>
          <a:p>
            <a:pPr algn="just"/>
            <a:endParaRPr lang="en-IN" b="1" dirty="0">
              <a:solidFill>
                <a:srgbClr val="002060"/>
              </a:solidFill>
            </a:endParaRPr>
          </a:p>
        </p:txBody>
      </p:sp>
    </p:spTree>
    <p:extLst>
      <p:ext uri="{BB962C8B-B14F-4D97-AF65-F5344CB8AC3E}">
        <p14:creationId xmlns:p14="http://schemas.microsoft.com/office/powerpoint/2010/main" val="3892149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b="1" dirty="0">
                <a:solidFill>
                  <a:srgbClr val="FF0066"/>
                </a:solidFill>
                <a:latin typeface="+mn-lt"/>
              </a:rPr>
              <a:t>2.Entrepreneurial initiatives can contribute to higher gross national product and per capita income:</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IN" b="1" dirty="0">
                <a:solidFill>
                  <a:srgbClr val="002060"/>
                </a:solidFill>
              </a:rPr>
              <a:t>Entrepreneurial initiatives and activities can enhance the level of gross national product as well as per capita </a:t>
            </a:r>
            <a:r>
              <a:rPr lang="en-IN" b="1" dirty="0">
                <a:solidFill>
                  <a:srgbClr val="00B0F0"/>
                </a:solidFill>
              </a:rPr>
              <a:t>income of the people </a:t>
            </a:r>
            <a:r>
              <a:rPr lang="en-IN" b="1" dirty="0">
                <a:solidFill>
                  <a:srgbClr val="002060"/>
                </a:solidFill>
              </a:rPr>
              <a:t>in a country leading to the economic development of the economy.</a:t>
            </a:r>
          </a:p>
          <a:p>
            <a:pPr algn="just" fontAlgn="base"/>
            <a:endParaRPr lang="en-IN" b="1" dirty="0">
              <a:solidFill>
                <a:srgbClr val="002060"/>
              </a:solidFill>
            </a:endParaRPr>
          </a:p>
        </p:txBody>
      </p:sp>
      <p:pic>
        <p:nvPicPr>
          <p:cNvPr id="4" name="Picture 3"/>
          <p:cNvPicPr>
            <a:picLocks noChangeAspect="1"/>
          </p:cNvPicPr>
          <p:nvPr/>
        </p:nvPicPr>
        <p:blipFill>
          <a:blip r:embed="rId2"/>
          <a:stretch>
            <a:fillRect/>
          </a:stretch>
        </p:blipFill>
        <p:spPr>
          <a:xfrm>
            <a:off x="9701852" y="3500082"/>
            <a:ext cx="1905000" cy="1905000"/>
          </a:xfrm>
          <a:prstGeom prst="rect">
            <a:avLst/>
          </a:prstGeom>
        </p:spPr>
      </p:pic>
    </p:spTree>
    <p:extLst>
      <p:ext uri="{BB962C8B-B14F-4D97-AF65-F5344CB8AC3E}">
        <p14:creationId xmlns:p14="http://schemas.microsoft.com/office/powerpoint/2010/main" val="1271288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b="1" dirty="0">
                <a:solidFill>
                  <a:srgbClr val="FF0066"/>
                </a:solidFill>
                <a:latin typeface="+mn-lt"/>
              </a:rPr>
              <a:t>3. Entrepreneurs can contribute towards capital formation:</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IN" b="1" dirty="0">
                <a:solidFill>
                  <a:srgbClr val="002060"/>
                </a:solidFill>
              </a:rPr>
              <a:t>The </a:t>
            </a:r>
            <a:r>
              <a:rPr lang="en-IN" b="1" dirty="0">
                <a:solidFill>
                  <a:srgbClr val="00B0F0"/>
                </a:solidFill>
              </a:rPr>
              <a:t>gross capital formation </a:t>
            </a:r>
            <a:r>
              <a:rPr lang="en-IN" b="1" dirty="0">
                <a:solidFill>
                  <a:srgbClr val="002060"/>
                </a:solidFill>
              </a:rPr>
              <a:t>in India for the year of </a:t>
            </a:r>
            <a:r>
              <a:rPr lang="fr-FR" b="1" dirty="0">
                <a:solidFill>
                  <a:srgbClr val="00B0F0"/>
                </a:solidFill>
              </a:rPr>
              <a:t>$3.25 trillion </a:t>
            </a:r>
            <a:r>
              <a:rPr lang="fr-FR" b="1" dirty="0">
                <a:solidFill>
                  <a:srgbClr val="002060"/>
                </a:solidFill>
              </a:rPr>
              <a:t>nominal; 2022.</a:t>
            </a:r>
          </a:p>
          <a:p>
            <a:pPr algn="just" fontAlgn="base"/>
            <a:r>
              <a:rPr lang="en-IN" b="1" dirty="0">
                <a:solidFill>
                  <a:srgbClr val="002060"/>
                </a:solidFill>
              </a:rPr>
              <a:t>Indian entrepreneurs can promote capital formation in the economy. Entrepreneurs can increase the avenues for fruitful investments.</a:t>
            </a:r>
          </a:p>
          <a:p>
            <a:pPr algn="just" fontAlgn="base"/>
            <a:r>
              <a:rPr lang="en-IN" b="1" dirty="0">
                <a:solidFill>
                  <a:srgbClr val="002060"/>
                </a:solidFill>
              </a:rPr>
              <a:t>At present  India is expected to reach GDP level  1850.00 USD by the end of 2022, (1920.00 USD by 2023)</a:t>
            </a:r>
          </a:p>
        </p:txBody>
      </p:sp>
    </p:spTree>
    <p:extLst>
      <p:ext uri="{BB962C8B-B14F-4D97-AF65-F5344CB8AC3E}">
        <p14:creationId xmlns:p14="http://schemas.microsoft.com/office/powerpoint/2010/main" val="1557506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b="1" dirty="0">
                <a:solidFill>
                  <a:srgbClr val="FF0066"/>
                </a:solidFill>
                <a:latin typeface="+mn-lt"/>
              </a:rPr>
              <a:t>4. Entrepreneurial activities can significantly influence the standard of living:</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IN" b="1" dirty="0">
                <a:solidFill>
                  <a:srgbClr val="002060"/>
                </a:solidFill>
              </a:rPr>
              <a:t>According to the Human Development Index of 2020, India is ranked at 131 </a:t>
            </a:r>
            <a:r>
              <a:rPr lang="en-IN" b="1" dirty="0" err="1">
                <a:solidFill>
                  <a:srgbClr val="002060"/>
                </a:solidFill>
              </a:rPr>
              <a:t>th</a:t>
            </a:r>
            <a:r>
              <a:rPr lang="en-IN" b="1" dirty="0">
                <a:solidFill>
                  <a:srgbClr val="002060"/>
                </a:solidFill>
              </a:rPr>
              <a:t> position among 188 countries. Entrepreneurs can play a vital </a:t>
            </a:r>
            <a:r>
              <a:rPr lang="en-IN" b="1" dirty="0">
                <a:solidFill>
                  <a:srgbClr val="00B0F0"/>
                </a:solidFill>
              </a:rPr>
              <a:t>role in enhancing the standard of living of the people </a:t>
            </a:r>
            <a:r>
              <a:rPr lang="en-IN" b="1" dirty="0">
                <a:solidFill>
                  <a:srgbClr val="002060"/>
                </a:solidFill>
              </a:rPr>
              <a:t>by adopting latest innovations in the production of wide variety of goods and services. They can make available the best quality products and services in possible cheapest cost.</a:t>
            </a:r>
          </a:p>
          <a:p>
            <a:pPr algn="just" fontAlgn="base"/>
            <a:endParaRPr lang="en-IN" b="1" dirty="0">
              <a:solidFill>
                <a:srgbClr val="002060"/>
              </a:solidFill>
            </a:endParaRPr>
          </a:p>
        </p:txBody>
      </p:sp>
    </p:spTree>
    <p:extLst>
      <p:ext uri="{BB962C8B-B14F-4D97-AF65-F5344CB8AC3E}">
        <p14:creationId xmlns:p14="http://schemas.microsoft.com/office/powerpoint/2010/main" val="3819309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b="1" dirty="0">
                <a:solidFill>
                  <a:srgbClr val="FF0066"/>
                </a:solidFill>
                <a:latin typeface="+mn-lt"/>
              </a:rPr>
              <a:t>5. Entrepreneurs endeavour to promote balanced regional development:</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IN" b="1" dirty="0">
                <a:solidFill>
                  <a:srgbClr val="002060"/>
                </a:solidFill>
              </a:rPr>
              <a:t>The growth of industries and business in backward areas would lead to a large number of benefits for the </a:t>
            </a:r>
            <a:r>
              <a:rPr lang="en-IN" b="1" dirty="0">
                <a:solidFill>
                  <a:srgbClr val="00B0F0"/>
                </a:solidFill>
              </a:rPr>
              <a:t>public like road transport, health, education, etc</a:t>
            </a:r>
            <a:r>
              <a:rPr lang="en-IN" b="1" dirty="0">
                <a:solidFill>
                  <a:srgbClr val="002060"/>
                </a:solidFill>
              </a:rPr>
              <a:t>. The entrepreneurs can contribute to balanced regional development. </a:t>
            </a:r>
          </a:p>
          <a:p>
            <a:pPr algn="just" fontAlgn="base"/>
            <a:r>
              <a:rPr lang="en-IN" b="1" dirty="0">
                <a:solidFill>
                  <a:srgbClr val="002060"/>
                </a:solidFill>
              </a:rPr>
              <a:t>The </a:t>
            </a:r>
            <a:r>
              <a:rPr lang="en-IN" b="1" dirty="0">
                <a:solidFill>
                  <a:srgbClr val="00B0F0"/>
                </a:solidFill>
              </a:rPr>
              <a:t>Corporate Social Responsibilities (CSR) </a:t>
            </a:r>
            <a:r>
              <a:rPr lang="en-IN" b="1" dirty="0">
                <a:solidFill>
                  <a:srgbClr val="002060"/>
                </a:solidFill>
              </a:rPr>
              <a:t>of the established entrepreneurs can improve the backward regions. The CSR activities have been made mandatory for the companies that come under the categories recognized under Companies Act of 2013.</a:t>
            </a:r>
          </a:p>
          <a:p>
            <a:pPr algn="just" fontAlgn="base"/>
            <a:endParaRPr lang="en-IN" b="1" dirty="0">
              <a:solidFill>
                <a:srgbClr val="002060"/>
              </a:solidFill>
            </a:endParaRPr>
          </a:p>
        </p:txBody>
      </p:sp>
    </p:spTree>
    <p:extLst>
      <p:ext uri="{BB962C8B-B14F-4D97-AF65-F5344CB8AC3E}">
        <p14:creationId xmlns:p14="http://schemas.microsoft.com/office/powerpoint/2010/main" val="1532587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b="1" dirty="0">
                <a:solidFill>
                  <a:srgbClr val="FF0066"/>
                </a:solidFill>
                <a:latin typeface="+mn-lt"/>
              </a:rPr>
              <a:t>6. Entrepreneurial activities would lead to wealth creation and distribution:</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IN" b="1" dirty="0">
                <a:solidFill>
                  <a:srgbClr val="002060"/>
                </a:solidFill>
              </a:rPr>
              <a:t>Entrepreneurial activities guided by national interest would </a:t>
            </a:r>
            <a:r>
              <a:rPr lang="en-IN" b="1" dirty="0">
                <a:solidFill>
                  <a:srgbClr val="00B0F0"/>
                </a:solidFill>
              </a:rPr>
              <a:t>lead to generation of greater wealth</a:t>
            </a:r>
            <a:r>
              <a:rPr lang="en-IN" b="1" dirty="0">
                <a:solidFill>
                  <a:srgbClr val="002060"/>
                </a:solidFill>
              </a:rPr>
              <a:t> as well as its distribution.</a:t>
            </a:r>
          </a:p>
          <a:p>
            <a:pPr algn="just" fontAlgn="base"/>
            <a:endParaRPr lang="en-IN" b="1" dirty="0">
              <a:solidFill>
                <a:srgbClr val="002060"/>
              </a:solidFill>
            </a:endParaRPr>
          </a:p>
        </p:txBody>
      </p:sp>
    </p:spTree>
    <p:extLst>
      <p:ext uri="{BB962C8B-B14F-4D97-AF65-F5344CB8AC3E}">
        <p14:creationId xmlns:p14="http://schemas.microsoft.com/office/powerpoint/2010/main" val="988680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b="1" dirty="0">
                <a:solidFill>
                  <a:srgbClr val="FF0066"/>
                </a:solidFill>
                <a:latin typeface="+mn-lt"/>
              </a:rPr>
              <a:t>7. Entrepreneurial initiatives can help in skill development:</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IN" b="1" dirty="0">
                <a:solidFill>
                  <a:srgbClr val="002060"/>
                </a:solidFill>
              </a:rPr>
              <a:t>The Indian entrepreneurs can play a vital role in skill development and thereby contribute to </a:t>
            </a:r>
            <a:r>
              <a:rPr lang="en-IN" b="1" dirty="0">
                <a:solidFill>
                  <a:srgbClr val="00B0F0"/>
                </a:solidFill>
              </a:rPr>
              <a:t>the process of job creation and development of the economy</a:t>
            </a:r>
            <a:r>
              <a:rPr lang="en-IN" b="1" dirty="0">
                <a:solidFill>
                  <a:srgbClr val="002060"/>
                </a:solidFill>
              </a:rPr>
              <a:t>. The entrepreneurs should take the initiative of improving the skill of the semi­skilled or unskilled labour force.</a:t>
            </a:r>
          </a:p>
          <a:p>
            <a:pPr algn="just" fontAlgn="base"/>
            <a:endParaRPr lang="en-IN" b="1" dirty="0">
              <a:solidFill>
                <a:srgbClr val="002060"/>
              </a:solidFill>
            </a:endParaRPr>
          </a:p>
        </p:txBody>
      </p:sp>
    </p:spTree>
    <p:extLst>
      <p:ext uri="{BB962C8B-B14F-4D97-AF65-F5344CB8AC3E}">
        <p14:creationId xmlns:p14="http://schemas.microsoft.com/office/powerpoint/2010/main" val="4155252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b="1" dirty="0">
                <a:solidFill>
                  <a:srgbClr val="FF0066"/>
                </a:solidFill>
                <a:latin typeface="+mn-lt"/>
              </a:rPr>
              <a:t>8. Entrepreneurs can improve India’s global competitiveness:</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IN" b="1" dirty="0">
                <a:solidFill>
                  <a:srgbClr val="002060"/>
                </a:solidFill>
              </a:rPr>
              <a:t>In </a:t>
            </a:r>
            <a:r>
              <a:rPr lang="en-IN" dirty="0">
                <a:solidFill>
                  <a:srgbClr val="002060"/>
                </a:solidFill>
              </a:rPr>
              <a:t>the </a:t>
            </a:r>
            <a:r>
              <a:rPr lang="en-US" dirty="0">
                <a:solidFill>
                  <a:srgbClr val="002060"/>
                </a:solidFill>
              </a:rPr>
              <a:t>India maintains 43rd rank on IMD’s(Indian </a:t>
            </a:r>
            <a:r>
              <a:rPr lang="en-US">
                <a:solidFill>
                  <a:srgbClr val="002060"/>
                </a:solidFill>
              </a:rPr>
              <a:t>Meteorological Department/1875) </a:t>
            </a:r>
            <a:r>
              <a:rPr lang="en-US" dirty="0">
                <a:solidFill>
                  <a:srgbClr val="002060"/>
                </a:solidFill>
              </a:rPr>
              <a:t>World Competitiveness Index</a:t>
            </a:r>
            <a:r>
              <a:rPr lang="en-IN" dirty="0">
                <a:solidFill>
                  <a:srgbClr val="002060"/>
                </a:solidFill>
              </a:rPr>
              <a:t>, </a:t>
            </a:r>
            <a:r>
              <a:rPr lang="en-IN" b="1" dirty="0">
                <a:solidFill>
                  <a:srgbClr val="002060"/>
                </a:solidFill>
              </a:rPr>
              <a:t>published by World Economic Forum. The entrepreneurial class has to take up the challenge and contribute towards improving the competiveness of Indian economy.</a:t>
            </a:r>
          </a:p>
          <a:p>
            <a:pPr algn="just" fontAlgn="base"/>
            <a:endParaRPr lang="en-IN" b="1" dirty="0">
              <a:solidFill>
                <a:srgbClr val="002060"/>
              </a:solidFill>
            </a:endParaRPr>
          </a:p>
        </p:txBody>
      </p:sp>
      <p:pic>
        <p:nvPicPr>
          <p:cNvPr id="4" name="Picture 3"/>
          <p:cNvPicPr>
            <a:picLocks noChangeAspect="1"/>
          </p:cNvPicPr>
          <p:nvPr/>
        </p:nvPicPr>
        <p:blipFill>
          <a:blip r:embed="rId2"/>
          <a:stretch>
            <a:fillRect/>
          </a:stretch>
        </p:blipFill>
        <p:spPr>
          <a:xfrm>
            <a:off x="8788874" y="3829903"/>
            <a:ext cx="2857500" cy="1600200"/>
          </a:xfrm>
          <a:prstGeom prst="rect">
            <a:avLst/>
          </a:prstGeom>
        </p:spPr>
      </p:pic>
    </p:spTree>
    <p:extLst>
      <p:ext uri="{BB962C8B-B14F-4D97-AF65-F5344CB8AC3E}">
        <p14:creationId xmlns:p14="http://schemas.microsoft.com/office/powerpoint/2010/main" val="1599605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b="1" dirty="0">
                <a:solidFill>
                  <a:srgbClr val="FF0066"/>
                </a:solidFill>
                <a:latin typeface="+mn-lt"/>
              </a:rPr>
              <a:t>9. Entrepreneurs can increase the country’s share in global export trade:</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IN" b="1" dirty="0">
                <a:solidFill>
                  <a:srgbClr val="002060"/>
                </a:solidFill>
              </a:rPr>
              <a:t>India’s share in Global Merchandise exports is very low. The entrepreneurs have to track the avenues for export and concentrate to improve the share of Indian economy in global export trade.</a:t>
            </a:r>
          </a:p>
          <a:p>
            <a:pPr algn="just" fontAlgn="base"/>
            <a:endParaRPr lang="en-IN" b="1" dirty="0">
              <a:solidFill>
                <a:srgbClr val="002060"/>
              </a:solidFill>
            </a:endParaRPr>
          </a:p>
        </p:txBody>
      </p:sp>
    </p:spTree>
    <p:extLst>
      <p:ext uri="{BB962C8B-B14F-4D97-AF65-F5344CB8AC3E}">
        <p14:creationId xmlns:p14="http://schemas.microsoft.com/office/powerpoint/2010/main" val="82983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US" b="1" dirty="0">
                <a:solidFill>
                  <a:srgbClr val="FF0066"/>
                </a:solidFill>
                <a:latin typeface="+mn-lt"/>
              </a:rPr>
              <a:t>10. Entrepreneurs ensure overall development of an economy:</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The activities of the entrepreneurs can influence all the sections of the economy. </a:t>
            </a:r>
            <a:r>
              <a:rPr lang="en-US" b="1" dirty="0">
                <a:solidFill>
                  <a:srgbClr val="00B0F0"/>
                </a:solidFill>
              </a:rPr>
              <a:t>They can reduce the negativity and pessimism of a society</a:t>
            </a:r>
            <a:r>
              <a:rPr lang="en-US" b="1" dirty="0">
                <a:solidFill>
                  <a:srgbClr val="002060"/>
                </a:solidFill>
              </a:rPr>
              <a:t>. Their activities generate enthusiasm among the followers.</a:t>
            </a:r>
          </a:p>
          <a:p>
            <a:pPr algn="just" fontAlgn="base"/>
            <a:r>
              <a:rPr lang="en-US" b="1" dirty="0">
                <a:solidFill>
                  <a:srgbClr val="002060"/>
                </a:solidFill>
              </a:rPr>
              <a:t> A new level of development is dreamt by the entire economy and the Indian entrepreneurial class can contribute a lot in ensuring overall development of the country.</a:t>
            </a:r>
          </a:p>
          <a:p>
            <a:pPr algn="just" fontAlgn="base"/>
            <a:endParaRPr lang="en-US" b="1" dirty="0">
              <a:solidFill>
                <a:srgbClr val="002060"/>
              </a:solidFill>
            </a:endParaRPr>
          </a:p>
        </p:txBody>
      </p:sp>
    </p:spTree>
    <p:extLst>
      <p:ext uri="{BB962C8B-B14F-4D97-AF65-F5344CB8AC3E}">
        <p14:creationId xmlns:p14="http://schemas.microsoft.com/office/powerpoint/2010/main" val="935573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3985" y="1743738"/>
            <a:ext cx="9697872" cy="2746375"/>
          </a:xfrm>
          <a:solidFill>
            <a:srgbClr val="FFFF00"/>
          </a:solidFill>
        </p:spPr>
        <p:txBody>
          <a:bodyPr>
            <a:normAutofit/>
          </a:bodyPr>
          <a:lstStyle/>
          <a:p>
            <a:pPr marL="0" indent="0" algn="ctr">
              <a:buNone/>
            </a:pPr>
            <a:r>
              <a:rPr lang="en-US" sz="6000" b="1" dirty="0">
                <a:solidFill>
                  <a:srgbClr val="F04059"/>
                </a:solidFill>
                <a:effectLst>
                  <a:outerShdw blurRad="38100" dist="38100" dir="2700000" algn="tl">
                    <a:srgbClr val="000000">
                      <a:alpha val="43137"/>
                    </a:srgbClr>
                  </a:outerShdw>
                </a:effectLst>
              </a:rPr>
              <a:t>Social and Ethical Perspectives of Entrepreneurship</a:t>
            </a:r>
            <a:endParaRPr lang="en-IN" sz="6000" dirty="0"/>
          </a:p>
        </p:txBody>
      </p:sp>
    </p:spTree>
    <p:extLst>
      <p:ext uri="{BB962C8B-B14F-4D97-AF65-F5344CB8AC3E}">
        <p14:creationId xmlns:p14="http://schemas.microsoft.com/office/powerpoint/2010/main" val="1996601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36716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04059"/>
                </a:solidFill>
                <a:effectLst>
                  <a:outerShdw blurRad="38100" dist="38100" dir="2700000" algn="tl">
                    <a:srgbClr val="000000">
                      <a:alpha val="43137"/>
                    </a:srgbClr>
                  </a:outerShdw>
                </a:effectLst>
                <a:latin typeface="+mn-lt"/>
              </a:rPr>
              <a:t>Introduction</a:t>
            </a:r>
            <a:endParaRPr lang="en-IN" b="1" dirty="0">
              <a:solidFill>
                <a:srgbClr val="F0405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Business entrepreneurs who are generally motivated by profit earnings, </a:t>
            </a:r>
            <a:r>
              <a:rPr lang="en-US" b="1" dirty="0">
                <a:solidFill>
                  <a:schemeClr val="accent2">
                    <a:lumMod val="75000"/>
                  </a:schemeClr>
                </a:solidFill>
              </a:rPr>
              <a:t>social entrepreneurs are motivated to improve the social wellbeing. </a:t>
            </a:r>
          </a:p>
          <a:p>
            <a:pPr algn="just" fontAlgn="base"/>
            <a:r>
              <a:rPr lang="en-US" b="1" dirty="0">
                <a:solidFill>
                  <a:srgbClr val="002060"/>
                </a:solidFill>
              </a:rPr>
              <a:t>Social entrepreneurs also known as Public entrepreneurs or Civic entrepreneurs or social innovators. </a:t>
            </a:r>
          </a:p>
          <a:p>
            <a:pPr algn="just" fontAlgn="base"/>
            <a:r>
              <a:rPr lang="en-US" b="1" dirty="0">
                <a:solidFill>
                  <a:srgbClr val="002060"/>
                </a:solidFill>
              </a:rPr>
              <a:t>India is much need of this new breed of Sociopreneurs to come out with unconventional business models to address the environmental and social issues.  </a:t>
            </a:r>
            <a:endParaRPr lang="en-IN" b="1" dirty="0">
              <a:solidFill>
                <a:srgbClr val="002060"/>
              </a:solidFill>
            </a:endParaRPr>
          </a:p>
        </p:txBody>
      </p:sp>
    </p:spTree>
    <p:extLst>
      <p:ext uri="{BB962C8B-B14F-4D97-AF65-F5344CB8AC3E}">
        <p14:creationId xmlns:p14="http://schemas.microsoft.com/office/powerpoint/2010/main" val="3178887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838200" y="328818"/>
            <a:ext cx="3495675" cy="1304925"/>
          </a:xfrm>
          <a:prstGeom prst="rect">
            <a:avLst/>
          </a:prstGeom>
        </p:spPr>
      </p:pic>
      <p:sp>
        <p:nvSpPr>
          <p:cNvPr id="7" name="Rectangle 6"/>
          <p:cNvSpPr/>
          <p:nvPr/>
        </p:nvSpPr>
        <p:spPr>
          <a:xfrm>
            <a:off x="118209" y="1600257"/>
            <a:ext cx="8431331" cy="1569660"/>
          </a:xfrm>
          <a:prstGeom prst="rect">
            <a:avLst/>
          </a:prstGeom>
        </p:spPr>
        <p:txBody>
          <a:bodyPr wrap="square">
            <a:spAutoFit/>
          </a:bodyPr>
          <a:lstStyle/>
          <a:p>
            <a:pPr algn="just"/>
            <a:r>
              <a:rPr lang="en-US" sz="2400" b="1" dirty="0">
                <a:solidFill>
                  <a:srgbClr val="3A3A3A"/>
                </a:solidFill>
                <a:latin typeface="Montserrat"/>
              </a:rPr>
              <a:t>Avaz is India's first assistive device or people with speech disability. It empowers people to communicate their thoughts, emotions, ideas, needs and wants.</a:t>
            </a:r>
          </a:p>
          <a:p>
            <a:pPr algn="just"/>
            <a:endParaRPr lang="en-US" sz="2400" b="1" i="0" dirty="0">
              <a:solidFill>
                <a:srgbClr val="3A3A3A"/>
              </a:solidFill>
              <a:effectLst/>
              <a:latin typeface="Montserrat"/>
            </a:endParaRPr>
          </a:p>
        </p:txBody>
      </p:sp>
      <p:pic>
        <p:nvPicPr>
          <p:cNvPr id="8" name="Picture 7"/>
          <p:cNvPicPr>
            <a:picLocks noChangeAspect="1"/>
          </p:cNvPicPr>
          <p:nvPr/>
        </p:nvPicPr>
        <p:blipFill>
          <a:blip r:embed="rId3"/>
          <a:stretch>
            <a:fillRect/>
          </a:stretch>
        </p:blipFill>
        <p:spPr>
          <a:xfrm>
            <a:off x="8748215" y="0"/>
            <a:ext cx="3443785" cy="3201756"/>
          </a:xfrm>
          <a:prstGeom prst="rect">
            <a:avLst/>
          </a:prstGeom>
        </p:spPr>
      </p:pic>
      <p:pic>
        <p:nvPicPr>
          <p:cNvPr id="9" name="Picture 8"/>
          <p:cNvPicPr>
            <a:picLocks noChangeAspect="1"/>
          </p:cNvPicPr>
          <p:nvPr/>
        </p:nvPicPr>
        <p:blipFill>
          <a:blip r:embed="rId4"/>
          <a:stretch>
            <a:fillRect/>
          </a:stretch>
        </p:blipFill>
        <p:spPr>
          <a:xfrm>
            <a:off x="8748215" y="3201756"/>
            <a:ext cx="3443785" cy="3656244"/>
          </a:xfrm>
          <a:prstGeom prst="rect">
            <a:avLst/>
          </a:prstGeom>
        </p:spPr>
      </p:pic>
      <p:sp>
        <p:nvSpPr>
          <p:cNvPr id="10" name="Rectangle 9"/>
          <p:cNvSpPr/>
          <p:nvPr/>
        </p:nvSpPr>
        <p:spPr>
          <a:xfrm>
            <a:off x="206918" y="3201756"/>
            <a:ext cx="8253911" cy="830997"/>
          </a:xfrm>
          <a:prstGeom prst="rect">
            <a:avLst/>
          </a:prstGeom>
        </p:spPr>
        <p:txBody>
          <a:bodyPr wrap="square">
            <a:spAutoFit/>
          </a:bodyPr>
          <a:lstStyle/>
          <a:p>
            <a:pPr algn="just"/>
            <a:r>
              <a:rPr lang="en-US" sz="2400" b="1" dirty="0">
                <a:solidFill>
                  <a:srgbClr val="3A3A3A"/>
                </a:solidFill>
                <a:latin typeface="Montserrat"/>
              </a:rPr>
              <a:t>AVAZ was started in 2008 as a joint project of invention labs and IIT Madras</a:t>
            </a:r>
            <a:r>
              <a:rPr lang="en-US" b="1" cap="all" dirty="0">
                <a:solidFill>
                  <a:srgbClr val="FFFFFF"/>
                </a:solidFill>
                <a:latin typeface="inherit"/>
              </a:rPr>
              <a:t> M</a:t>
            </a:r>
            <a:endParaRPr lang="en-US" b="0" i="0" dirty="0">
              <a:solidFill>
                <a:srgbClr val="3A3A3A"/>
              </a:solidFill>
              <a:effectLst/>
              <a:latin typeface="Montserrat"/>
            </a:endParaRPr>
          </a:p>
        </p:txBody>
      </p:sp>
    </p:spTree>
    <p:extLst>
      <p:ext uri="{BB962C8B-B14F-4D97-AF65-F5344CB8AC3E}">
        <p14:creationId xmlns:p14="http://schemas.microsoft.com/office/powerpoint/2010/main" val="578660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098009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The four pillars of social enterprises</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The economic viability of the project</a:t>
            </a:r>
          </a:p>
          <a:p>
            <a:pPr algn="just" fontAlgn="base"/>
            <a:r>
              <a:rPr lang="en-IN" b="1" dirty="0">
                <a:solidFill>
                  <a:srgbClr val="002060"/>
                </a:solidFill>
              </a:rPr>
              <a:t>Social and environmental objectives</a:t>
            </a:r>
          </a:p>
          <a:p>
            <a:pPr algn="just" fontAlgn="base"/>
            <a:r>
              <a:rPr lang="en-IN" b="1" dirty="0">
                <a:solidFill>
                  <a:srgbClr val="002060"/>
                </a:solidFill>
              </a:rPr>
              <a:t>Profit distribution</a:t>
            </a:r>
          </a:p>
          <a:p>
            <a:pPr algn="just" fontAlgn="base"/>
            <a:r>
              <a:rPr lang="en-IN" b="1" dirty="0">
                <a:solidFill>
                  <a:srgbClr val="002060"/>
                </a:solidFill>
              </a:rPr>
              <a:t>Governance</a:t>
            </a:r>
          </a:p>
          <a:p>
            <a:pPr algn="just" fontAlgn="base"/>
            <a:endParaRPr lang="en-IN" b="1" dirty="0">
              <a:solidFill>
                <a:srgbClr val="002060"/>
              </a:solidFill>
            </a:endParaRPr>
          </a:p>
        </p:txBody>
      </p:sp>
    </p:spTree>
    <p:extLst>
      <p:ext uri="{BB962C8B-B14F-4D97-AF65-F5344CB8AC3E}">
        <p14:creationId xmlns:p14="http://schemas.microsoft.com/office/powerpoint/2010/main" val="4803124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The economic viability of the project</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Like any sustainable business activity, social entrepreneurship projects must </a:t>
            </a:r>
            <a:r>
              <a:rPr lang="en-US" b="1" dirty="0">
                <a:solidFill>
                  <a:srgbClr val="00B0F0"/>
                </a:solidFill>
              </a:rPr>
              <a:t>meet a real demand previously identified in a market </a:t>
            </a:r>
            <a:r>
              <a:rPr lang="en-US" b="1" dirty="0">
                <a:solidFill>
                  <a:srgbClr val="002060"/>
                </a:solidFill>
              </a:rPr>
              <a:t>study. It </a:t>
            </a:r>
            <a:r>
              <a:rPr lang="en-US" b="1" dirty="0">
                <a:solidFill>
                  <a:srgbClr val="00B0F0"/>
                </a:solidFill>
              </a:rPr>
              <a:t>needs to be profitable enough to create wealth and jobs.</a:t>
            </a:r>
          </a:p>
          <a:p>
            <a:pPr marL="0" indent="0" algn="just" fontAlgn="base">
              <a:buNone/>
            </a:pPr>
            <a:endParaRPr lang="en-IN" b="1" dirty="0">
              <a:solidFill>
                <a:srgbClr val="00B0F0"/>
              </a:solidFill>
            </a:endParaRPr>
          </a:p>
        </p:txBody>
      </p:sp>
    </p:spTree>
    <p:extLst>
      <p:ext uri="{BB962C8B-B14F-4D97-AF65-F5344CB8AC3E}">
        <p14:creationId xmlns:p14="http://schemas.microsoft.com/office/powerpoint/2010/main" val="1399165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Social and environmental objectives</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Social or environmental goals are key to these types of project as they </a:t>
            </a:r>
            <a:r>
              <a:rPr lang="en-US" b="1" dirty="0">
                <a:solidFill>
                  <a:srgbClr val="00B0F0"/>
                </a:solidFill>
              </a:rPr>
              <a:t>create the “social value” </a:t>
            </a:r>
            <a:r>
              <a:rPr lang="en-US" b="1" dirty="0">
                <a:solidFill>
                  <a:srgbClr val="002060"/>
                </a:solidFill>
              </a:rPr>
              <a:t>and the purpose of the business for both the team and the community. </a:t>
            </a:r>
          </a:p>
          <a:p>
            <a:pPr algn="just" fontAlgn="base"/>
            <a:r>
              <a:rPr lang="en-US" b="1" dirty="0">
                <a:solidFill>
                  <a:srgbClr val="002060"/>
                </a:solidFill>
              </a:rPr>
              <a:t>These objectives mostly focused on improving the world, can be of different natures: from </a:t>
            </a:r>
            <a:r>
              <a:rPr lang="en-US" b="1" dirty="0">
                <a:solidFill>
                  <a:srgbClr val="00B0F0"/>
                </a:solidFill>
              </a:rPr>
              <a:t>the access to health services and energy savings</a:t>
            </a:r>
            <a:r>
              <a:rPr lang="en-US" b="1" dirty="0">
                <a:solidFill>
                  <a:srgbClr val="002060"/>
                </a:solidFill>
              </a:rPr>
              <a:t> to reducing unemployment or encouraging local food consumption.</a:t>
            </a:r>
          </a:p>
          <a:p>
            <a:pPr algn="just" fontAlgn="base"/>
            <a:endParaRPr lang="en-IN" b="1" dirty="0">
              <a:solidFill>
                <a:srgbClr val="002060"/>
              </a:solidFill>
            </a:endParaRPr>
          </a:p>
        </p:txBody>
      </p:sp>
    </p:spTree>
    <p:extLst>
      <p:ext uri="{BB962C8B-B14F-4D97-AF65-F5344CB8AC3E}">
        <p14:creationId xmlns:p14="http://schemas.microsoft.com/office/powerpoint/2010/main" val="13470403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Profit distribution</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Depending on the legal status of the company, </a:t>
            </a:r>
            <a:r>
              <a:rPr lang="en-US" b="1" dirty="0">
                <a:solidFill>
                  <a:srgbClr val="00B0F0"/>
                </a:solidFill>
              </a:rPr>
              <a:t>profits can be reinvested primarily</a:t>
            </a:r>
            <a:r>
              <a:rPr lang="en-US" b="1" dirty="0">
                <a:solidFill>
                  <a:srgbClr val="002060"/>
                </a:solidFill>
              </a:rPr>
              <a:t> for the optimal achievement of social and environmental objectives. Individual profits are formally limited and rigorously supervised.</a:t>
            </a:r>
          </a:p>
          <a:p>
            <a:pPr algn="just" fontAlgn="base"/>
            <a:endParaRPr lang="en-IN" b="1" dirty="0">
              <a:solidFill>
                <a:srgbClr val="002060"/>
              </a:solidFill>
            </a:endParaRPr>
          </a:p>
        </p:txBody>
      </p:sp>
    </p:spTree>
    <p:extLst>
      <p:ext uri="{BB962C8B-B14F-4D97-AF65-F5344CB8AC3E}">
        <p14:creationId xmlns:p14="http://schemas.microsoft.com/office/powerpoint/2010/main" val="24937464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Governance</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a:lstStyle/>
          <a:p>
            <a:pPr algn="just"/>
            <a:r>
              <a:rPr lang="en-US" b="1" dirty="0">
                <a:solidFill>
                  <a:srgbClr val="00B0F0"/>
                </a:solidFill>
              </a:rPr>
              <a:t>“Participation” is the key word of governance </a:t>
            </a:r>
            <a:r>
              <a:rPr lang="en-US" b="1" dirty="0">
                <a:solidFill>
                  <a:srgbClr val="002060"/>
                </a:solidFill>
              </a:rPr>
              <a:t>in social entrepreneurship. The collective interests always outcomes individual interests, decision-making is always a shared process. This means all stakeholders are involved: from managers and staff to customers/users, local or even the national political power.</a:t>
            </a:r>
          </a:p>
          <a:p>
            <a:pPr algn="just"/>
            <a:endParaRPr lang="en-IN" b="1" dirty="0">
              <a:solidFill>
                <a:srgbClr val="002060"/>
              </a:solidFill>
            </a:endParaRPr>
          </a:p>
        </p:txBody>
      </p:sp>
    </p:spTree>
    <p:extLst>
      <p:ext uri="{BB962C8B-B14F-4D97-AF65-F5344CB8AC3E}">
        <p14:creationId xmlns:p14="http://schemas.microsoft.com/office/powerpoint/2010/main" val="1967124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US" b="1" dirty="0">
                <a:solidFill>
                  <a:srgbClr val="FF0066"/>
                </a:solidFill>
                <a:latin typeface="+mn-lt"/>
              </a:rPr>
              <a:t>Social entrepreneurs are characterized by the following key attributes:</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(a) Ambitious</a:t>
            </a:r>
          </a:p>
          <a:p>
            <a:pPr algn="just" fontAlgn="base"/>
            <a:r>
              <a:rPr lang="en-IN" b="1" dirty="0">
                <a:solidFill>
                  <a:srgbClr val="002060"/>
                </a:solidFill>
              </a:rPr>
              <a:t>(b) Missionaries</a:t>
            </a:r>
          </a:p>
          <a:p>
            <a:pPr algn="just" fontAlgn="base"/>
            <a:r>
              <a:rPr lang="en-IN" b="1" dirty="0">
                <a:solidFill>
                  <a:srgbClr val="002060"/>
                </a:solidFill>
              </a:rPr>
              <a:t>(c) Strategic</a:t>
            </a:r>
          </a:p>
          <a:p>
            <a:pPr algn="just" fontAlgn="base"/>
            <a:r>
              <a:rPr lang="en-IN" b="1" dirty="0">
                <a:solidFill>
                  <a:srgbClr val="002060"/>
                </a:solidFill>
              </a:rPr>
              <a:t>(d) Resourceful</a:t>
            </a:r>
          </a:p>
          <a:p>
            <a:pPr algn="just" fontAlgn="base"/>
            <a:r>
              <a:rPr lang="en-IN" b="1" dirty="0">
                <a:solidFill>
                  <a:srgbClr val="002060"/>
                </a:solidFill>
              </a:rPr>
              <a:t>(e) Result Oriented</a:t>
            </a:r>
          </a:p>
          <a:p>
            <a:pPr algn="just" fontAlgn="base"/>
            <a:endParaRPr lang="en-IN" b="1" dirty="0">
              <a:solidFill>
                <a:srgbClr val="002060"/>
              </a:solidFill>
            </a:endParaRPr>
          </a:p>
          <a:p>
            <a:pPr algn="just" fontAlgn="base"/>
            <a:endParaRPr lang="en-US" b="1" dirty="0">
              <a:solidFill>
                <a:srgbClr val="002060"/>
              </a:solidFill>
            </a:endParaRPr>
          </a:p>
          <a:p>
            <a:pPr algn="just" fontAlgn="base"/>
            <a:endParaRPr lang="en-IN" b="1" dirty="0">
              <a:solidFill>
                <a:srgbClr val="002060"/>
              </a:solidFill>
            </a:endParaRPr>
          </a:p>
        </p:txBody>
      </p:sp>
    </p:spTree>
    <p:extLst>
      <p:ext uri="{BB962C8B-B14F-4D97-AF65-F5344CB8AC3E}">
        <p14:creationId xmlns:p14="http://schemas.microsoft.com/office/powerpoint/2010/main" val="26027958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Ambitious</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Having high ambition is one of the major characteristics of the social entrepreneurs. </a:t>
            </a:r>
            <a:r>
              <a:rPr lang="en-US" b="1" dirty="0">
                <a:solidFill>
                  <a:srgbClr val="7030A0"/>
                </a:solidFill>
              </a:rPr>
              <a:t>They are the reformers and revolutionaries with a social mission</a:t>
            </a:r>
            <a:r>
              <a:rPr lang="en-US" b="1" dirty="0">
                <a:solidFill>
                  <a:srgbClr val="002060"/>
                </a:solidFill>
              </a:rPr>
              <a:t>. </a:t>
            </a:r>
          </a:p>
          <a:p>
            <a:pPr algn="just" fontAlgn="base"/>
            <a:r>
              <a:rPr lang="en-US" b="1" dirty="0">
                <a:solidFill>
                  <a:srgbClr val="002060"/>
                </a:solidFill>
              </a:rPr>
              <a:t>They are the ambitious people tackling major social issues and offering new ideas and solutions for wide-scale change.</a:t>
            </a:r>
          </a:p>
          <a:p>
            <a:pPr algn="just" fontAlgn="base"/>
            <a:r>
              <a:rPr lang="en-US" b="1" dirty="0">
                <a:solidFill>
                  <a:srgbClr val="002060"/>
                </a:solidFill>
              </a:rPr>
              <a:t>Entrepreneurs are found in all walks of life and all kinds of organizations: </a:t>
            </a:r>
            <a:r>
              <a:rPr lang="en-US" b="1" dirty="0">
                <a:solidFill>
                  <a:srgbClr val="7030A0"/>
                </a:solidFill>
              </a:rPr>
              <a:t>innovative non­profits, social purpose ventures.</a:t>
            </a:r>
            <a:endParaRPr lang="en-IN" b="1" dirty="0">
              <a:solidFill>
                <a:srgbClr val="002060"/>
              </a:solidFill>
            </a:endParaRPr>
          </a:p>
        </p:txBody>
      </p:sp>
    </p:spTree>
    <p:extLst>
      <p:ext uri="{BB962C8B-B14F-4D97-AF65-F5344CB8AC3E}">
        <p14:creationId xmlns:p14="http://schemas.microsoft.com/office/powerpoint/2010/main" val="21467928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Missionaries:</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The life-histories of successful social entrepreneurs reveal that their mission, i.e. the </a:t>
            </a:r>
            <a:r>
              <a:rPr lang="en-US" b="1" dirty="0">
                <a:solidFill>
                  <a:srgbClr val="7030A0"/>
                </a:solidFill>
              </a:rPr>
              <a:t>ultimate purpose is not creating just wealth, but most importantly, generating as much as possible social value</a:t>
            </a:r>
            <a:r>
              <a:rPr lang="en-US" b="1" dirty="0">
                <a:solidFill>
                  <a:srgbClr val="002060"/>
                </a:solidFill>
              </a:rPr>
              <a:t>. Wealth creation may be the part of effort, but is not an end in itself.</a:t>
            </a:r>
          </a:p>
          <a:p>
            <a:pPr algn="just" fontAlgn="base"/>
            <a:endParaRPr lang="en-US" b="1" dirty="0">
              <a:solidFill>
                <a:srgbClr val="002060"/>
              </a:solidFill>
            </a:endParaRPr>
          </a:p>
          <a:p>
            <a:pPr algn="just" fontAlgn="base"/>
            <a:r>
              <a:rPr lang="en-US" b="1" dirty="0">
                <a:solidFill>
                  <a:srgbClr val="002060"/>
                </a:solidFill>
              </a:rPr>
              <a:t>The view of Bill Drayton, CEO and founder of </a:t>
            </a:r>
            <a:r>
              <a:rPr lang="en-US" b="1" dirty="0" err="1">
                <a:solidFill>
                  <a:srgbClr val="002060"/>
                </a:solidFill>
              </a:rPr>
              <a:t>Ashoka</a:t>
            </a:r>
            <a:r>
              <a:rPr lang="en-US" b="1" dirty="0">
                <a:solidFill>
                  <a:srgbClr val="002060"/>
                </a:solidFill>
              </a:rPr>
              <a:t>, a global non-profit organization seem worth quoting. </a:t>
            </a:r>
            <a:r>
              <a:rPr lang="en-US" b="1" dirty="0">
                <a:solidFill>
                  <a:srgbClr val="C00000"/>
                </a:solidFill>
              </a:rPr>
              <a:t>“Social entrepreneurs are not content just to give a fish or teach how to fish. They will not rest until they have revolutionized the fishing industry.”</a:t>
            </a:r>
          </a:p>
          <a:p>
            <a:pPr algn="just" fontAlgn="base"/>
            <a:endParaRPr lang="en-IN" b="1" dirty="0">
              <a:solidFill>
                <a:srgbClr val="002060"/>
              </a:solidFill>
            </a:endParaRPr>
          </a:p>
        </p:txBody>
      </p:sp>
      <p:pic>
        <p:nvPicPr>
          <p:cNvPr id="4" name="Picture 3"/>
          <p:cNvPicPr>
            <a:picLocks noChangeAspect="1"/>
          </p:cNvPicPr>
          <p:nvPr/>
        </p:nvPicPr>
        <p:blipFill>
          <a:blip r:embed="rId2"/>
          <a:stretch>
            <a:fillRect/>
          </a:stretch>
        </p:blipFill>
        <p:spPr>
          <a:xfrm>
            <a:off x="9239250" y="0"/>
            <a:ext cx="2952750" cy="1552575"/>
          </a:xfrm>
          <a:prstGeom prst="rect">
            <a:avLst/>
          </a:prstGeom>
        </p:spPr>
      </p:pic>
      <p:pic>
        <p:nvPicPr>
          <p:cNvPr id="5" name="Picture 4"/>
          <p:cNvPicPr>
            <a:picLocks noChangeAspect="1"/>
          </p:cNvPicPr>
          <p:nvPr/>
        </p:nvPicPr>
        <p:blipFill>
          <a:blip r:embed="rId3"/>
          <a:stretch>
            <a:fillRect/>
          </a:stretch>
        </p:blipFill>
        <p:spPr>
          <a:xfrm>
            <a:off x="7498166" y="0"/>
            <a:ext cx="1563948" cy="1557148"/>
          </a:xfrm>
          <a:prstGeom prst="rect">
            <a:avLst/>
          </a:prstGeom>
        </p:spPr>
      </p:pic>
    </p:spTree>
    <p:extLst>
      <p:ext uri="{BB962C8B-B14F-4D97-AF65-F5344CB8AC3E}">
        <p14:creationId xmlns:p14="http://schemas.microsoft.com/office/powerpoint/2010/main" val="8182674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Strategic:</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Like the successful business entrepreneurs, social entrepreneurs also search and </a:t>
            </a:r>
            <a:r>
              <a:rPr lang="en-US" b="1" dirty="0">
                <a:solidFill>
                  <a:schemeClr val="accent2">
                    <a:lumMod val="75000"/>
                  </a:schemeClr>
                </a:solidFill>
              </a:rPr>
              <a:t>identify the major social issues what others miss</a:t>
            </a:r>
            <a:r>
              <a:rPr lang="en-US" b="1" dirty="0">
                <a:solidFill>
                  <a:srgbClr val="002060"/>
                </a:solidFill>
              </a:rPr>
              <a:t>. They use these as opportunities to improve the existing social systems, create solutions, and invent new approaches that create social value.</a:t>
            </a:r>
          </a:p>
          <a:p>
            <a:pPr algn="just" fontAlgn="base"/>
            <a:endParaRPr lang="en-IN" b="1" dirty="0">
              <a:solidFill>
                <a:srgbClr val="002060"/>
              </a:solidFill>
            </a:endParaRPr>
          </a:p>
        </p:txBody>
      </p:sp>
    </p:spTree>
    <p:extLst>
      <p:ext uri="{BB962C8B-B14F-4D97-AF65-F5344CB8AC3E}">
        <p14:creationId xmlns:p14="http://schemas.microsoft.com/office/powerpoint/2010/main" val="3432553294"/>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latin typeface="+mn-lt"/>
              </a:rPr>
              <a:t> Resourceful:</a:t>
            </a:r>
            <a:br>
              <a:rPr lang="en-US"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Social entrepreneurs function in a social framework, not within the business world. </a:t>
            </a:r>
            <a:r>
              <a:rPr lang="en-US" b="1" dirty="0">
                <a:solidFill>
                  <a:schemeClr val="accent2">
                    <a:lumMod val="75000"/>
                  </a:schemeClr>
                </a:solidFill>
              </a:rPr>
              <a:t>They have limited resources because of their limited access to capital and traditional market support systems</a:t>
            </a:r>
            <a:r>
              <a:rPr lang="en-US" b="1" dirty="0">
                <a:solidFill>
                  <a:srgbClr val="002060"/>
                </a:solidFill>
              </a:rPr>
              <a:t>. </a:t>
            </a:r>
          </a:p>
          <a:p>
            <a:pPr algn="just" fontAlgn="base"/>
            <a:r>
              <a:rPr lang="en-US" b="1" dirty="0">
                <a:solidFill>
                  <a:srgbClr val="002060"/>
                </a:solidFill>
              </a:rPr>
              <a:t>They need to be skilled enough to muster and </a:t>
            </a:r>
            <a:r>
              <a:rPr lang="en-US" b="1" dirty="0">
                <a:solidFill>
                  <a:schemeClr val="accent2">
                    <a:lumMod val="75000"/>
                  </a:schemeClr>
                </a:solidFill>
              </a:rPr>
              <a:t>mobilize human, financial, and political resources</a:t>
            </a:r>
            <a:r>
              <a:rPr lang="en-US" b="1" dirty="0">
                <a:solidFill>
                  <a:srgbClr val="002060"/>
                </a:solidFill>
              </a:rPr>
              <a:t> required to solve the social problems</a:t>
            </a:r>
          </a:p>
          <a:p>
            <a:pPr algn="just" fontAlgn="base"/>
            <a:endParaRPr lang="en-IN" b="1" dirty="0">
              <a:solidFill>
                <a:srgbClr val="002060"/>
              </a:solidFill>
            </a:endParaRPr>
          </a:p>
        </p:txBody>
      </p:sp>
    </p:spTree>
    <p:extLst>
      <p:ext uri="{BB962C8B-B14F-4D97-AF65-F5344CB8AC3E}">
        <p14:creationId xmlns:p14="http://schemas.microsoft.com/office/powerpoint/2010/main" val="30389978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b="1" dirty="0">
                <a:solidFill>
                  <a:srgbClr val="FF0066"/>
                </a:solidFill>
                <a:latin typeface="+mn-lt"/>
              </a:rPr>
              <a:t>Result Oriented:</a:t>
            </a:r>
            <a:br>
              <a:rPr lang="en-IN" b="1" dirty="0">
                <a:solidFill>
                  <a:srgbClr val="FF0066"/>
                </a:solidFill>
                <a:latin typeface="+mn-lt"/>
              </a:rPr>
            </a:br>
            <a:endParaRPr lang="en-IN" b="1" dirty="0">
              <a:solidFill>
                <a:srgbClr val="FF0066"/>
              </a:solidFill>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fontAlgn="base"/>
            <a:r>
              <a:rPr lang="en-US" b="1" dirty="0">
                <a:solidFill>
                  <a:srgbClr val="002060"/>
                </a:solidFill>
              </a:rPr>
              <a:t>Social entrepreneurs are driven to produce measurable results to make perceptible dent on the society. </a:t>
            </a:r>
            <a:r>
              <a:rPr lang="en-US" b="1" dirty="0">
                <a:solidFill>
                  <a:schemeClr val="accent2">
                    <a:lumMod val="75000"/>
                  </a:schemeClr>
                </a:solidFill>
              </a:rPr>
              <a:t>These results change even transform the existing equilibriums, realities, and create new pathways for the benefits of the people of the society</a:t>
            </a:r>
            <a:r>
              <a:rPr lang="en-US" b="1" dirty="0">
                <a:solidFill>
                  <a:srgbClr val="002060"/>
                </a:solidFill>
              </a:rPr>
              <a:t>. </a:t>
            </a:r>
          </a:p>
          <a:p>
            <a:pPr algn="just" fontAlgn="base"/>
            <a:r>
              <a:rPr lang="en-US" b="1" dirty="0">
                <a:solidFill>
                  <a:srgbClr val="002060"/>
                </a:solidFill>
              </a:rPr>
              <a:t>They have the skill to unlock and harness the potential society has to effect social change.</a:t>
            </a:r>
            <a:endParaRPr lang="en-IN" b="1" dirty="0">
              <a:solidFill>
                <a:srgbClr val="002060"/>
              </a:solidFill>
            </a:endParaRPr>
          </a:p>
        </p:txBody>
      </p:sp>
    </p:spTree>
    <p:extLst>
      <p:ext uri="{BB962C8B-B14F-4D97-AF65-F5344CB8AC3E}">
        <p14:creationId xmlns:p14="http://schemas.microsoft.com/office/powerpoint/2010/main" val="19393612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66"/>
                </a:solidFill>
                <a:effectLst>
                  <a:outerShdw blurRad="38100" dist="38100" dir="2700000" algn="tl">
                    <a:srgbClr val="000000">
                      <a:alpha val="43137"/>
                    </a:srgbClr>
                  </a:outerShdw>
                </a:effectLst>
                <a:latin typeface="+mn-lt"/>
              </a:rPr>
              <a:t>Social Entrepreneurs in India </a:t>
            </a:r>
            <a:br>
              <a:rPr lang="en-IN" b="1" dirty="0">
                <a:solidFill>
                  <a:srgbClr val="FF0066"/>
                </a:solidFill>
                <a:effectLst>
                  <a:outerShdw blurRad="38100" dist="38100" dir="2700000" algn="tl">
                    <a:srgbClr val="000000">
                      <a:alpha val="43137"/>
                    </a:srgbClr>
                  </a:outerShdw>
                </a:effectLst>
                <a:latin typeface="+mn-lt"/>
              </a:rPr>
            </a:b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algn="just"/>
            <a:r>
              <a:rPr lang="en-US" b="1" dirty="0">
                <a:solidFill>
                  <a:srgbClr val="FF0066"/>
                </a:solidFill>
              </a:rPr>
              <a:t>URVASHI SAHNI</a:t>
            </a:r>
          </a:p>
          <a:p>
            <a:pPr algn="just"/>
            <a:r>
              <a:rPr lang="en-US" b="1" dirty="0">
                <a:solidFill>
                  <a:srgbClr val="002060"/>
                </a:solidFill>
              </a:rPr>
              <a:t>Talking about the best of social entrepreneurs in India, Urvashi </a:t>
            </a:r>
            <a:r>
              <a:rPr lang="en-US" b="1" dirty="0" err="1">
                <a:solidFill>
                  <a:srgbClr val="002060"/>
                </a:solidFill>
              </a:rPr>
              <a:t>Sahni</a:t>
            </a:r>
            <a:r>
              <a:rPr lang="en-US" b="1" dirty="0">
                <a:solidFill>
                  <a:srgbClr val="002060"/>
                </a:solidFill>
              </a:rPr>
              <a:t> definitely tops the list. </a:t>
            </a:r>
            <a:r>
              <a:rPr lang="en-US" b="1" dirty="0">
                <a:solidFill>
                  <a:schemeClr val="accent2">
                    <a:lumMod val="75000"/>
                  </a:schemeClr>
                </a:solidFill>
              </a:rPr>
              <a:t>She is the founder and CEO of SHEF (Study Hall Education Foundation), </a:t>
            </a:r>
            <a:r>
              <a:rPr lang="en-US" b="1" dirty="0">
                <a:solidFill>
                  <a:srgbClr val="002060"/>
                </a:solidFill>
              </a:rPr>
              <a:t>an organization dedicated to offering education to the most disadvantaged girls in India. </a:t>
            </a:r>
          </a:p>
          <a:p>
            <a:pPr algn="just"/>
            <a:r>
              <a:rPr lang="en-US" b="1" dirty="0">
                <a:solidFill>
                  <a:srgbClr val="002060"/>
                </a:solidFill>
              </a:rPr>
              <a:t>Urvashi </a:t>
            </a:r>
            <a:r>
              <a:rPr lang="en-US" b="1" dirty="0" err="1">
                <a:solidFill>
                  <a:srgbClr val="002060"/>
                </a:solidFill>
              </a:rPr>
              <a:t>Sahni</a:t>
            </a:r>
            <a:r>
              <a:rPr lang="en-US" b="1" dirty="0">
                <a:solidFill>
                  <a:srgbClr val="002060"/>
                </a:solidFill>
              </a:rPr>
              <a:t> has worked with over 900 schools and changed the life of 150,000 girls (directly) and 270,000 girls (indirectly) with her program. She was rightly felicitated with the ‘Social Entrepreneur Of The Year‘ award in 2017 for her selfless act of dedication and passion.</a:t>
            </a:r>
          </a:p>
          <a:p>
            <a:pPr algn="just"/>
            <a:endParaRPr lang="en-IN" b="1" dirty="0">
              <a:solidFill>
                <a:srgbClr val="002060"/>
              </a:solidFill>
            </a:endParaRPr>
          </a:p>
        </p:txBody>
      </p:sp>
    </p:spTree>
    <p:extLst>
      <p:ext uri="{BB962C8B-B14F-4D97-AF65-F5344CB8AC3E}">
        <p14:creationId xmlns:p14="http://schemas.microsoft.com/office/powerpoint/2010/main" val="21386900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social entrepreneurs in india urvashi sahni"/>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0717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rmAutofit/>
          </a:bodyPr>
          <a:lstStyle/>
          <a:p>
            <a:pPr algn="just"/>
            <a:r>
              <a:rPr lang="en-US" b="1" dirty="0">
                <a:solidFill>
                  <a:srgbClr val="FF0066"/>
                </a:solidFill>
              </a:rPr>
              <a:t>HARISH HANDE</a:t>
            </a:r>
          </a:p>
          <a:p>
            <a:pPr algn="just"/>
            <a:r>
              <a:rPr lang="en-US" b="1" dirty="0">
                <a:solidFill>
                  <a:srgbClr val="002060"/>
                </a:solidFill>
              </a:rPr>
              <a:t>Harish </a:t>
            </a:r>
            <a:r>
              <a:rPr lang="en-US" b="1" dirty="0" err="1">
                <a:solidFill>
                  <a:srgbClr val="002060"/>
                </a:solidFill>
              </a:rPr>
              <a:t>Hande</a:t>
            </a:r>
            <a:r>
              <a:rPr lang="en-US" b="1" dirty="0">
                <a:solidFill>
                  <a:srgbClr val="002060"/>
                </a:solidFill>
              </a:rPr>
              <a:t> is another pioneering social entrepreneur of India and a remarkable committed one. He is the CEO &amp; Founder of </a:t>
            </a:r>
            <a:r>
              <a:rPr lang="en-US" b="1" dirty="0" err="1">
                <a:solidFill>
                  <a:schemeClr val="accent2">
                    <a:lumMod val="75000"/>
                  </a:schemeClr>
                </a:solidFill>
              </a:rPr>
              <a:t>Selco</a:t>
            </a:r>
            <a:r>
              <a:rPr lang="en-US" b="1" dirty="0">
                <a:solidFill>
                  <a:schemeClr val="accent2">
                    <a:lumMod val="75000"/>
                  </a:schemeClr>
                </a:solidFill>
              </a:rPr>
              <a:t>, a company</a:t>
            </a:r>
            <a:r>
              <a:rPr lang="en-US" b="1" dirty="0">
                <a:solidFill>
                  <a:srgbClr val="002060"/>
                </a:solidFill>
              </a:rPr>
              <a:t> rendering sustainable energy source to rural regions of the country. </a:t>
            </a:r>
          </a:p>
          <a:p>
            <a:pPr algn="just"/>
            <a:r>
              <a:rPr lang="en-US" b="1" dirty="0">
                <a:solidFill>
                  <a:srgbClr val="002060"/>
                </a:solidFill>
              </a:rPr>
              <a:t>This project was the first </a:t>
            </a:r>
            <a:r>
              <a:rPr lang="en-US" b="1" dirty="0">
                <a:solidFill>
                  <a:schemeClr val="accent2">
                    <a:lumMod val="75000"/>
                  </a:schemeClr>
                </a:solidFill>
              </a:rPr>
              <a:t>rural solar financing program </a:t>
            </a:r>
            <a:r>
              <a:rPr lang="en-US" b="1" dirty="0">
                <a:solidFill>
                  <a:srgbClr val="002060"/>
                </a:solidFill>
              </a:rPr>
              <a:t>in India. Till date, </a:t>
            </a:r>
            <a:r>
              <a:rPr lang="en-US" b="1" dirty="0" err="1">
                <a:solidFill>
                  <a:srgbClr val="002060"/>
                </a:solidFill>
              </a:rPr>
              <a:t>Selco</a:t>
            </a:r>
            <a:r>
              <a:rPr lang="en-US" b="1" dirty="0">
                <a:solidFill>
                  <a:srgbClr val="002060"/>
                </a:solidFill>
              </a:rPr>
              <a:t> has contributed </a:t>
            </a:r>
            <a:r>
              <a:rPr lang="en-US" b="1" dirty="0">
                <a:solidFill>
                  <a:schemeClr val="accent2">
                    <a:lumMod val="75000"/>
                  </a:schemeClr>
                </a:solidFill>
              </a:rPr>
              <a:t>over 120,000 installations and has more than 25 operating retail and service centres in Karnataka alone</a:t>
            </a:r>
            <a:r>
              <a:rPr lang="en-US" b="1" dirty="0">
                <a:solidFill>
                  <a:srgbClr val="002060"/>
                </a:solidFill>
              </a:rPr>
              <a:t>.</a:t>
            </a:r>
          </a:p>
          <a:p>
            <a:pPr algn="just"/>
            <a:endParaRPr lang="en-IN" b="1" dirty="0">
              <a:solidFill>
                <a:srgbClr val="002060"/>
              </a:solidFill>
            </a:endParaRPr>
          </a:p>
        </p:txBody>
      </p:sp>
      <p:pic>
        <p:nvPicPr>
          <p:cNvPr id="4" name="Picture 3"/>
          <p:cNvPicPr>
            <a:picLocks noChangeAspect="1"/>
          </p:cNvPicPr>
          <p:nvPr/>
        </p:nvPicPr>
        <p:blipFill>
          <a:blip r:embed="rId2"/>
          <a:stretch>
            <a:fillRect/>
          </a:stretch>
        </p:blipFill>
        <p:spPr>
          <a:xfrm>
            <a:off x="10104035" y="206375"/>
            <a:ext cx="1619250" cy="1619250"/>
          </a:xfrm>
          <a:prstGeom prst="rect">
            <a:avLst/>
          </a:prstGeom>
        </p:spPr>
      </p:pic>
    </p:spTree>
    <p:extLst>
      <p:ext uri="{BB962C8B-B14F-4D97-AF65-F5344CB8AC3E}">
        <p14:creationId xmlns:p14="http://schemas.microsoft.com/office/powerpoint/2010/main" val="16702326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031294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767" y="1907510"/>
            <a:ext cx="10515600" cy="4351338"/>
          </a:xfrm>
        </p:spPr>
        <p:txBody>
          <a:bodyPr>
            <a:normAutofit/>
          </a:bodyPr>
          <a:lstStyle/>
          <a:p>
            <a:r>
              <a:rPr lang="en-US" b="1" dirty="0">
                <a:solidFill>
                  <a:srgbClr val="FF0066"/>
                </a:solidFill>
                <a:effectLst>
                  <a:outerShdw blurRad="38100" dist="38100" dir="2700000" algn="tl">
                    <a:srgbClr val="000000">
                      <a:alpha val="43137"/>
                    </a:srgbClr>
                  </a:outerShdw>
                </a:effectLst>
              </a:rPr>
              <a:t>JEROO BILLMORIA</a:t>
            </a:r>
          </a:p>
          <a:p>
            <a:pPr algn="just"/>
            <a:r>
              <a:rPr lang="en-US" b="1" dirty="0" err="1">
                <a:solidFill>
                  <a:srgbClr val="002060"/>
                </a:solidFill>
              </a:rPr>
              <a:t>Jeroo</a:t>
            </a:r>
            <a:r>
              <a:rPr lang="en-US" b="1" dirty="0">
                <a:solidFill>
                  <a:srgbClr val="002060"/>
                </a:solidFill>
              </a:rPr>
              <a:t> </a:t>
            </a:r>
            <a:r>
              <a:rPr lang="en-US" b="1" dirty="0" err="1">
                <a:solidFill>
                  <a:srgbClr val="002060"/>
                </a:solidFill>
              </a:rPr>
              <a:t>Billmoria</a:t>
            </a:r>
            <a:r>
              <a:rPr lang="en-US" b="1" dirty="0">
                <a:solidFill>
                  <a:srgbClr val="002060"/>
                </a:solidFill>
              </a:rPr>
              <a:t> is one of the renowned social entrepreneurs of India who is supervising several International NGOs for the betterment of society. </a:t>
            </a:r>
          </a:p>
          <a:p>
            <a:pPr algn="just"/>
            <a:r>
              <a:rPr lang="en-US" b="1" dirty="0">
                <a:solidFill>
                  <a:srgbClr val="002060"/>
                </a:solidFill>
              </a:rPr>
              <a:t>She initiated the </a:t>
            </a:r>
            <a:r>
              <a:rPr lang="en-US" b="1" dirty="0">
                <a:solidFill>
                  <a:schemeClr val="accent2">
                    <a:lumMod val="75000"/>
                  </a:schemeClr>
                </a:solidFill>
              </a:rPr>
              <a:t>‘Childline’ </a:t>
            </a:r>
            <a:r>
              <a:rPr lang="en-US" b="1" dirty="0">
                <a:solidFill>
                  <a:srgbClr val="002060"/>
                </a:solidFill>
              </a:rPr>
              <a:t>that aims to provide help in form of </a:t>
            </a:r>
            <a:r>
              <a:rPr lang="en-US" b="1" dirty="0">
                <a:solidFill>
                  <a:schemeClr val="accent2">
                    <a:lumMod val="75000"/>
                  </a:schemeClr>
                </a:solidFill>
              </a:rPr>
              <a:t>healthcare and police assistance, especially to street children</a:t>
            </a:r>
            <a:r>
              <a:rPr lang="en-US" b="1" dirty="0">
                <a:solidFill>
                  <a:srgbClr val="002060"/>
                </a:solidFill>
              </a:rPr>
              <a:t>. </a:t>
            </a:r>
          </a:p>
          <a:p>
            <a:pPr algn="just"/>
            <a:r>
              <a:rPr lang="en-US" b="1" dirty="0">
                <a:solidFill>
                  <a:srgbClr val="002060"/>
                </a:solidFill>
              </a:rPr>
              <a:t>Right from her childhood, she had a vision of giving back to the underprivileged in the society. She also believed in self-empowerment of women in India.  </a:t>
            </a:r>
            <a:endParaRPr lang="en-IN" dirty="0"/>
          </a:p>
        </p:txBody>
      </p:sp>
      <p:pic>
        <p:nvPicPr>
          <p:cNvPr id="4" name="Picture 3"/>
          <p:cNvPicPr>
            <a:picLocks noChangeAspect="1"/>
          </p:cNvPicPr>
          <p:nvPr/>
        </p:nvPicPr>
        <p:blipFill>
          <a:blip r:embed="rId2"/>
          <a:stretch>
            <a:fillRect/>
          </a:stretch>
        </p:blipFill>
        <p:spPr>
          <a:xfrm>
            <a:off x="9448800" y="0"/>
            <a:ext cx="2743200" cy="2347415"/>
          </a:xfrm>
          <a:prstGeom prst="rect">
            <a:avLst/>
          </a:prstGeom>
        </p:spPr>
      </p:pic>
      <p:pic>
        <p:nvPicPr>
          <p:cNvPr id="5" name="Picture 4"/>
          <p:cNvPicPr>
            <a:picLocks noChangeAspect="1"/>
          </p:cNvPicPr>
          <p:nvPr/>
        </p:nvPicPr>
        <p:blipFill>
          <a:blip r:embed="rId3"/>
          <a:stretch>
            <a:fillRect/>
          </a:stretch>
        </p:blipFill>
        <p:spPr>
          <a:xfrm>
            <a:off x="7361190" y="0"/>
            <a:ext cx="2087610" cy="2347415"/>
          </a:xfrm>
          <a:prstGeom prst="rect">
            <a:avLst/>
          </a:prstGeom>
        </p:spPr>
      </p:pic>
    </p:spTree>
    <p:extLst>
      <p:ext uri="{BB962C8B-B14F-4D97-AF65-F5344CB8AC3E}">
        <p14:creationId xmlns:p14="http://schemas.microsoft.com/office/powerpoint/2010/main" val="20786022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305" y="2015854"/>
            <a:ext cx="5610575" cy="1900214"/>
          </a:xfrm>
          <a:solidFill>
            <a:schemeClr val="accent1">
              <a:lumMod val="40000"/>
              <a:lumOff val="60000"/>
            </a:schemeClr>
          </a:solidFill>
        </p:spPr>
        <p:txBody>
          <a:bodyPr>
            <a:normAutofit fontScale="92500"/>
          </a:bodyPr>
          <a:lstStyle/>
          <a:p>
            <a:pPr marL="0" indent="0" algn="ctr">
              <a:buNone/>
            </a:pPr>
            <a:r>
              <a:rPr lang="en-US" sz="5400" b="1" dirty="0">
                <a:solidFill>
                  <a:srgbClr val="F04059"/>
                </a:solidFill>
                <a:effectLst>
                  <a:outerShdw blurRad="38100" dist="38100" dir="2700000" algn="tl">
                    <a:srgbClr val="000000">
                      <a:alpha val="43137"/>
                    </a:srgbClr>
                  </a:outerShdw>
                </a:effectLst>
              </a:rPr>
              <a:t>Ethical Perspectives of Entrepreneurship</a:t>
            </a:r>
            <a:endParaRPr lang="en-IN" sz="5400" dirty="0"/>
          </a:p>
          <a:p>
            <a:endParaRPr lang="en-IN" dirty="0"/>
          </a:p>
        </p:txBody>
      </p:sp>
      <p:pic>
        <p:nvPicPr>
          <p:cNvPr id="2" name="Picture 1"/>
          <p:cNvPicPr>
            <a:picLocks noChangeAspect="1"/>
          </p:cNvPicPr>
          <p:nvPr/>
        </p:nvPicPr>
        <p:blipFill>
          <a:blip r:embed="rId2"/>
          <a:stretch>
            <a:fillRect/>
          </a:stretch>
        </p:blipFill>
        <p:spPr>
          <a:xfrm>
            <a:off x="5790880" y="0"/>
            <a:ext cx="6401120" cy="6858000"/>
          </a:xfrm>
          <a:prstGeom prst="rect">
            <a:avLst/>
          </a:prstGeom>
        </p:spPr>
      </p:pic>
    </p:spTree>
    <p:extLst>
      <p:ext uri="{BB962C8B-B14F-4D97-AF65-F5344CB8AC3E}">
        <p14:creationId xmlns:p14="http://schemas.microsoft.com/office/powerpoint/2010/main" val="32174077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lstStyle/>
          <a:p>
            <a:r>
              <a:rPr lang="en-US" b="1" dirty="0">
                <a:solidFill>
                  <a:srgbClr val="FF0066"/>
                </a:solidFill>
                <a:effectLst>
                  <a:outerShdw blurRad="38100" dist="38100" dir="2700000" algn="tl">
                    <a:srgbClr val="000000">
                      <a:alpha val="43137"/>
                    </a:srgbClr>
                  </a:outerShdw>
                </a:effectLst>
                <a:latin typeface="+mn-lt"/>
              </a:rPr>
              <a:t>Introduction</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pPr marL="0" indent="0" algn="just">
              <a:buNone/>
            </a:pPr>
            <a:r>
              <a:rPr lang="en-US" b="1" dirty="0">
                <a:solidFill>
                  <a:srgbClr val="002060"/>
                </a:solidFill>
              </a:rPr>
              <a:t>It is Derived from the Greek word </a:t>
            </a:r>
            <a:r>
              <a:rPr lang="en-US" b="1" dirty="0">
                <a:solidFill>
                  <a:srgbClr val="FFC000"/>
                </a:solidFill>
              </a:rPr>
              <a:t>ethos</a:t>
            </a:r>
            <a:r>
              <a:rPr lang="en-US" b="1" dirty="0">
                <a:solidFill>
                  <a:srgbClr val="002060"/>
                </a:solidFill>
              </a:rPr>
              <a:t>, meaning </a:t>
            </a:r>
            <a:r>
              <a:rPr lang="en-US" b="1" dirty="0">
                <a:solidFill>
                  <a:srgbClr val="FFC000"/>
                </a:solidFill>
              </a:rPr>
              <a:t>custom or mode of conduct</a:t>
            </a:r>
            <a:r>
              <a:rPr lang="en-US" b="1" dirty="0">
                <a:solidFill>
                  <a:srgbClr val="002060"/>
                </a:solidFill>
              </a:rPr>
              <a:t>, ethics has challenged philosophers for centuries to determine what exactly represents right or wrong conduct.</a:t>
            </a:r>
          </a:p>
          <a:p>
            <a:pPr marL="0" indent="0" algn="just">
              <a:buNone/>
            </a:pPr>
            <a:r>
              <a:rPr lang="en-US" b="1" dirty="0">
                <a:solidFill>
                  <a:schemeClr val="accent2">
                    <a:lumMod val="75000"/>
                  </a:schemeClr>
                </a:solidFill>
              </a:rPr>
              <a:t>Ethics is defined as a moral philosophy or code of morals practiced by a person or group of people.</a:t>
            </a:r>
          </a:p>
          <a:p>
            <a:pPr marL="0" indent="0" algn="just">
              <a:buNone/>
            </a:pPr>
            <a:r>
              <a:rPr lang="en-US" b="1" dirty="0">
                <a:solidFill>
                  <a:srgbClr val="002060"/>
                </a:solidFill>
              </a:rPr>
              <a:t>Ethical conduct comes down to values. Some suggested values for ethical conduct of entrepreneurial endeavors:</a:t>
            </a:r>
            <a:r>
              <a:rPr lang="en-US" b="1" dirty="0"/>
              <a:t> </a:t>
            </a:r>
            <a:r>
              <a:rPr lang="en-US" b="1" dirty="0">
                <a:solidFill>
                  <a:srgbClr val="7030A0"/>
                </a:solidFill>
              </a:rPr>
              <a:t>respect, honor, integrity, customer focus, results-orientation, risk-taking, passion, and persistence</a:t>
            </a:r>
            <a:r>
              <a:rPr lang="en-US" dirty="0">
                <a:solidFill>
                  <a:srgbClr val="7030A0"/>
                </a:solidFill>
              </a:rPr>
              <a:t>.</a:t>
            </a:r>
            <a:endParaRPr lang="en-IN" b="1" dirty="0">
              <a:solidFill>
                <a:srgbClr val="7030A0"/>
              </a:solidFill>
            </a:endParaRPr>
          </a:p>
        </p:txBody>
      </p:sp>
    </p:spTree>
    <p:extLst>
      <p:ext uri="{BB962C8B-B14F-4D97-AF65-F5344CB8AC3E}">
        <p14:creationId xmlns:p14="http://schemas.microsoft.com/office/powerpoint/2010/main" val="36124850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MOST ADMIRED PEPOLE IN INDIA</a:t>
            </a:r>
          </a:p>
        </p:txBody>
      </p:sp>
      <p:pic>
        <p:nvPicPr>
          <p:cNvPr id="4" name="Content Placeholder 3" descr="20-most-admired-people-in-india.jpg"/>
          <p:cNvPicPr>
            <a:picLocks noGrp="1" noChangeAspect="1"/>
          </p:cNvPicPr>
          <p:nvPr>
            <p:ph idx="1"/>
          </p:nvPr>
        </p:nvPicPr>
        <p:blipFill>
          <a:blip r:embed="rId2"/>
          <a:stretch>
            <a:fillRect/>
          </a:stretch>
        </p:blipFill>
        <p:spPr>
          <a:xfrm>
            <a:off x="2720183" y="2160589"/>
            <a:ext cx="5175249" cy="3881437"/>
          </a:xfrm>
        </p:spPr>
      </p:pic>
    </p:spTree>
    <p:extLst>
      <p:ext uri="{BB962C8B-B14F-4D97-AF65-F5344CB8AC3E}">
        <p14:creationId xmlns:p14="http://schemas.microsoft.com/office/powerpoint/2010/main" val="12865458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effectLst>
                  <a:outerShdw blurRad="38100" dist="38100" dir="2700000" algn="tl">
                    <a:srgbClr val="000000">
                      <a:alpha val="43137"/>
                    </a:srgbClr>
                  </a:outerShdw>
                </a:effectLst>
                <a:latin typeface="+mn-lt"/>
              </a:rPr>
              <a:t>Examples:</a:t>
            </a:r>
            <a:br>
              <a:rPr lang="en-US" b="1" dirty="0">
                <a:solidFill>
                  <a:srgbClr val="FF0066"/>
                </a:solidFill>
                <a:effectLst>
                  <a:outerShdw blurRad="38100" dist="38100" dir="2700000" algn="tl">
                    <a:srgbClr val="000000">
                      <a:alpha val="43137"/>
                    </a:srgbClr>
                  </a:outerShdw>
                </a:effectLst>
                <a:latin typeface="+mn-lt"/>
              </a:rPr>
            </a:b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Autofit/>
          </a:bodyPr>
          <a:lstStyle/>
          <a:p>
            <a:pPr marL="0" indent="0" algn="just">
              <a:lnSpc>
                <a:spcPct val="110000"/>
              </a:lnSpc>
              <a:buNone/>
            </a:pPr>
            <a:r>
              <a:rPr lang="en-US" b="1" dirty="0">
                <a:solidFill>
                  <a:srgbClr val="002060"/>
                </a:solidFill>
              </a:rPr>
              <a:t>• Tour operators bring the tourists to certain shops where the salespeople charge higher prices than other shops and later the </a:t>
            </a:r>
            <a:r>
              <a:rPr lang="en-US" b="1" dirty="0" err="1">
                <a:solidFill>
                  <a:srgbClr val="002060"/>
                </a:solidFill>
              </a:rPr>
              <a:t>profi</a:t>
            </a:r>
            <a:r>
              <a:rPr lang="en-US" b="1" dirty="0">
                <a:solidFill>
                  <a:srgbClr val="002060"/>
                </a:solidFill>
              </a:rPr>
              <a:t> </a:t>
            </a:r>
            <a:r>
              <a:rPr lang="en-US" b="1" dirty="0" err="1">
                <a:solidFill>
                  <a:srgbClr val="002060"/>
                </a:solidFill>
              </a:rPr>
              <a:t>ts</a:t>
            </a:r>
            <a:r>
              <a:rPr lang="en-US" b="1" dirty="0">
                <a:solidFill>
                  <a:srgbClr val="002060"/>
                </a:solidFill>
              </a:rPr>
              <a:t> are shared between the operators and the shop owners.</a:t>
            </a:r>
          </a:p>
          <a:p>
            <a:pPr marL="0" indent="0" algn="just">
              <a:lnSpc>
                <a:spcPct val="110000"/>
              </a:lnSpc>
              <a:buNone/>
            </a:pPr>
            <a:r>
              <a:rPr lang="en-US" b="1" dirty="0">
                <a:solidFill>
                  <a:srgbClr val="002060"/>
                </a:solidFill>
              </a:rPr>
              <a:t>• Tobacco companies based in Britain and the US are largely responsible for the spread of the smoking habit to developing countries. Advertisements for Marlboro cigarettes show young, athletic, outdoorsy men and women, yet cigarettes kill millions each year.</a:t>
            </a:r>
          </a:p>
          <a:p>
            <a:pPr marL="0" indent="0" algn="just">
              <a:lnSpc>
                <a:spcPct val="110000"/>
              </a:lnSpc>
              <a:buNone/>
            </a:pPr>
            <a:endParaRPr lang="en-IN" b="1" dirty="0">
              <a:solidFill>
                <a:srgbClr val="002060"/>
              </a:solidFill>
            </a:endParaRPr>
          </a:p>
        </p:txBody>
      </p:sp>
    </p:spTree>
    <p:extLst>
      <p:ext uri="{BB962C8B-B14F-4D97-AF65-F5344CB8AC3E}">
        <p14:creationId xmlns:p14="http://schemas.microsoft.com/office/powerpoint/2010/main" val="13465918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effectLst>
                  <a:outerShdw blurRad="38100" dist="38100" dir="2700000" algn="tl">
                    <a:srgbClr val="000000">
                      <a:alpha val="43137"/>
                    </a:srgbClr>
                  </a:outerShdw>
                </a:effectLst>
                <a:latin typeface="+mn-lt"/>
              </a:rPr>
              <a:t>Examples:</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pPr marL="0" indent="0" algn="just">
              <a:lnSpc>
                <a:spcPct val="110000"/>
              </a:lnSpc>
              <a:buNone/>
            </a:pPr>
            <a:r>
              <a:rPr lang="en-US" b="1" dirty="0">
                <a:solidFill>
                  <a:srgbClr val="002060"/>
                </a:solidFill>
              </a:rPr>
              <a:t>• Harry Potter sells Coca-Cola to kids. </a:t>
            </a:r>
          </a:p>
          <a:p>
            <a:pPr marL="0" indent="0" algn="just">
              <a:lnSpc>
                <a:spcPct val="110000"/>
              </a:lnSpc>
              <a:buNone/>
            </a:pPr>
            <a:r>
              <a:rPr lang="en-US" b="1" dirty="0">
                <a:solidFill>
                  <a:srgbClr val="002060"/>
                </a:solidFill>
              </a:rPr>
              <a:t>• Coke and other sodas are filled with empty calories that are making kids fatter and put them at risk of serious diseases, not to mention dental cavities.</a:t>
            </a:r>
          </a:p>
          <a:p>
            <a:pPr marL="0" indent="0" algn="just">
              <a:lnSpc>
                <a:spcPct val="110000"/>
              </a:lnSpc>
              <a:buNone/>
            </a:pPr>
            <a:r>
              <a:rPr lang="en-US" b="1" dirty="0">
                <a:solidFill>
                  <a:srgbClr val="002060"/>
                </a:solidFill>
              </a:rPr>
              <a:t>• Nestlé promotes infant formula as a substitute for breast milk around the world. </a:t>
            </a:r>
            <a:endParaRPr lang="en-IN" b="1" dirty="0">
              <a:solidFill>
                <a:srgbClr val="002060"/>
              </a:solidFill>
            </a:endParaRPr>
          </a:p>
          <a:p>
            <a:endParaRPr lang="en-IN" dirty="0"/>
          </a:p>
        </p:txBody>
      </p:sp>
    </p:spTree>
    <p:extLst>
      <p:ext uri="{BB962C8B-B14F-4D97-AF65-F5344CB8AC3E}">
        <p14:creationId xmlns:p14="http://schemas.microsoft.com/office/powerpoint/2010/main" val="42305234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843774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820" y="500062"/>
            <a:ext cx="10515600" cy="1325563"/>
          </a:xfrm>
        </p:spPr>
        <p:txBody>
          <a:bodyPr vert="horz" lIns="91440" tIns="45720" rIns="91440" bIns="45720" rtlCol="0" anchor="ctr">
            <a:normAutofit/>
          </a:bodyPr>
          <a:lstStyle/>
          <a:p>
            <a:r>
              <a:rPr lang="en-US" b="1" dirty="0">
                <a:solidFill>
                  <a:srgbClr val="FF0066"/>
                </a:solidFill>
                <a:effectLst>
                  <a:outerShdw blurRad="38100" dist="38100" dir="2700000" algn="tl">
                    <a:srgbClr val="000000">
                      <a:alpha val="43137"/>
                    </a:srgbClr>
                  </a:outerShdw>
                </a:effectLst>
                <a:latin typeface="+mn-lt"/>
              </a:rPr>
              <a:t>Characteristics of Ethical </a:t>
            </a:r>
            <a:br>
              <a:rPr lang="en-US" b="1" dirty="0">
                <a:solidFill>
                  <a:srgbClr val="FF0066"/>
                </a:solidFill>
                <a:effectLst>
                  <a:outerShdw blurRad="38100" dist="38100" dir="2700000" algn="tl">
                    <a:srgbClr val="000000">
                      <a:alpha val="43137"/>
                    </a:srgbClr>
                  </a:outerShdw>
                </a:effectLst>
                <a:latin typeface="+mn-lt"/>
              </a:rPr>
            </a:br>
            <a:r>
              <a:rPr lang="en-US" b="1" dirty="0">
                <a:solidFill>
                  <a:srgbClr val="FF0066"/>
                </a:solidFill>
                <a:effectLst>
                  <a:outerShdw blurRad="38100" dist="38100" dir="2700000" algn="tl">
                    <a:srgbClr val="000000">
                      <a:alpha val="43137"/>
                    </a:srgbClr>
                  </a:outerShdw>
                </a:effectLst>
                <a:latin typeface="+mn-lt"/>
              </a:rPr>
              <a:t>Entrepreneur</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marL="0" indent="0">
              <a:buNone/>
            </a:pPr>
            <a:r>
              <a:rPr lang="en-US" b="1" dirty="0">
                <a:solidFill>
                  <a:srgbClr val="FF0000"/>
                </a:solidFill>
              </a:rPr>
              <a:t>Respect:</a:t>
            </a:r>
          </a:p>
          <a:p>
            <a:r>
              <a:rPr lang="en-US" b="1" dirty="0">
                <a:solidFill>
                  <a:srgbClr val="002060"/>
                </a:solidFill>
              </a:rPr>
              <a:t>As an entrepreneur building a business, </a:t>
            </a:r>
            <a:r>
              <a:rPr lang="en-US" b="1" dirty="0">
                <a:solidFill>
                  <a:schemeClr val="accent2">
                    <a:lumMod val="75000"/>
                  </a:schemeClr>
                </a:solidFill>
              </a:rPr>
              <a:t>you need to respect yourself and surround yourself with people you can respect. </a:t>
            </a:r>
          </a:p>
          <a:p>
            <a:r>
              <a:rPr lang="en-US" b="1" dirty="0">
                <a:solidFill>
                  <a:srgbClr val="002060"/>
                </a:solidFill>
              </a:rPr>
              <a:t>While you can assume your people will do their job as well as they can, they do need coaching, training and direction, but respect and trust make it easier for you to avoid micro-managing them.</a:t>
            </a:r>
          </a:p>
          <a:p>
            <a:endParaRPr lang="en-IN" b="1" dirty="0">
              <a:solidFill>
                <a:srgbClr val="002060"/>
              </a:solidFill>
            </a:endParaRPr>
          </a:p>
        </p:txBody>
      </p:sp>
      <p:pic>
        <p:nvPicPr>
          <p:cNvPr id="4" name="Picture 3"/>
          <p:cNvPicPr>
            <a:picLocks noChangeAspect="1"/>
          </p:cNvPicPr>
          <p:nvPr/>
        </p:nvPicPr>
        <p:blipFill>
          <a:blip r:embed="rId2"/>
          <a:stretch>
            <a:fillRect/>
          </a:stretch>
        </p:blipFill>
        <p:spPr>
          <a:xfrm>
            <a:off x="7431111" y="4572000"/>
            <a:ext cx="4563070" cy="1991462"/>
          </a:xfrm>
          <a:prstGeom prst="rect">
            <a:avLst/>
          </a:prstGeom>
        </p:spPr>
      </p:pic>
      <p:pic>
        <p:nvPicPr>
          <p:cNvPr id="5" name="Picture 4"/>
          <p:cNvPicPr>
            <a:picLocks noChangeAspect="1"/>
          </p:cNvPicPr>
          <p:nvPr/>
        </p:nvPicPr>
        <p:blipFill>
          <a:blip r:embed="rId3"/>
          <a:stretch>
            <a:fillRect/>
          </a:stretch>
        </p:blipFill>
        <p:spPr>
          <a:xfrm>
            <a:off x="7239000" y="0"/>
            <a:ext cx="4953000" cy="2382592"/>
          </a:xfrm>
          <a:prstGeom prst="rect">
            <a:avLst/>
          </a:prstGeom>
        </p:spPr>
      </p:pic>
    </p:spTree>
    <p:extLst>
      <p:ext uri="{BB962C8B-B14F-4D97-AF65-F5344CB8AC3E}">
        <p14:creationId xmlns:p14="http://schemas.microsoft.com/office/powerpoint/2010/main" val="11703902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6685" y="833952"/>
            <a:ext cx="10515600" cy="4351338"/>
          </a:xfrm>
        </p:spPr>
        <p:txBody>
          <a:bodyPr vert="horz" lIns="91440" tIns="45720" rIns="91440" bIns="45720" rtlCol="0">
            <a:normAutofit/>
          </a:bodyPr>
          <a:lstStyle/>
          <a:p>
            <a:pPr marL="0" indent="0">
              <a:buNone/>
            </a:pPr>
            <a:r>
              <a:rPr lang="en-US" b="1" dirty="0">
                <a:solidFill>
                  <a:srgbClr val="FF0000"/>
                </a:solidFill>
              </a:rPr>
              <a:t>Honor:</a:t>
            </a:r>
          </a:p>
          <a:p>
            <a:r>
              <a:rPr lang="en-US" b="1" dirty="0">
                <a:solidFill>
                  <a:schemeClr val="accent2">
                    <a:lumMod val="75000"/>
                  </a:schemeClr>
                </a:solidFill>
              </a:rPr>
              <a:t>Good people are a fundamental part of good ethics</a:t>
            </a:r>
            <a:r>
              <a:rPr lang="en-US" b="1" dirty="0">
                <a:solidFill>
                  <a:srgbClr val="002060"/>
                </a:solidFill>
              </a:rPr>
              <a:t>. They are also great ambassadors for doing things right. Give </a:t>
            </a:r>
            <a:r>
              <a:rPr lang="en-US" b="1" dirty="0">
                <a:solidFill>
                  <a:schemeClr val="accent2">
                    <a:lumMod val="75000"/>
                  </a:schemeClr>
                </a:solidFill>
              </a:rPr>
              <a:t>special attention to strong performers and people who exemplify the spirit </a:t>
            </a:r>
            <a:r>
              <a:rPr lang="en-US" b="1" dirty="0">
                <a:solidFill>
                  <a:srgbClr val="002060"/>
                </a:solidFill>
              </a:rPr>
              <a:t>of your organization. </a:t>
            </a:r>
          </a:p>
          <a:p>
            <a:r>
              <a:rPr lang="en-US" b="1" dirty="0">
                <a:solidFill>
                  <a:srgbClr val="002060"/>
                </a:solidFill>
              </a:rPr>
              <a:t>Most companies recognize top achievers and producers. Go beyond quotas and sales figures. </a:t>
            </a:r>
            <a:r>
              <a:rPr lang="en-US" b="1" dirty="0">
                <a:solidFill>
                  <a:schemeClr val="accent2">
                    <a:lumMod val="75000"/>
                  </a:schemeClr>
                </a:solidFill>
              </a:rPr>
              <a:t>These are people who have helped you be successful,</a:t>
            </a:r>
            <a:r>
              <a:rPr lang="en-US" b="1" dirty="0">
                <a:solidFill>
                  <a:srgbClr val="002060"/>
                </a:solidFill>
              </a:rPr>
              <a:t> and you need to acknowledge and honor their contributions publicly, as well as privately.</a:t>
            </a:r>
          </a:p>
          <a:p>
            <a:endParaRPr lang="en-IN" b="1" dirty="0">
              <a:solidFill>
                <a:srgbClr val="002060"/>
              </a:solidFill>
            </a:endParaRPr>
          </a:p>
        </p:txBody>
      </p:sp>
    </p:spTree>
    <p:extLst>
      <p:ext uri="{BB962C8B-B14F-4D97-AF65-F5344CB8AC3E}">
        <p14:creationId xmlns:p14="http://schemas.microsoft.com/office/powerpoint/2010/main" val="33802052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0926" y="769557"/>
            <a:ext cx="10515600" cy="4351338"/>
          </a:xfrm>
        </p:spPr>
        <p:txBody>
          <a:bodyPr vert="horz" lIns="91440" tIns="45720" rIns="91440" bIns="45720" rtlCol="0">
            <a:normAutofit/>
          </a:bodyPr>
          <a:lstStyle/>
          <a:p>
            <a:pPr marL="0" indent="0" algn="just">
              <a:buNone/>
            </a:pPr>
            <a:r>
              <a:rPr lang="en-US" b="1" dirty="0">
                <a:solidFill>
                  <a:srgbClr val="FF0000"/>
                </a:solidFill>
              </a:rPr>
              <a:t>Integrity:</a:t>
            </a:r>
          </a:p>
          <a:p>
            <a:pPr algn="just"/>
            <a:r>
              <a:rPr lang="en-US" b="1" dirty="0">
                <a:solidFill>
                  <a:srgbClr val="002060"/>
                </a:solidFill>
              </a:rPr>
              <a:t>It is impossible to avoid sounding preachy or parental. Do not lie, steal, or cheat. Make your word your bond and always stand by your word. </a:t>
            </a:r>
          </a:p>
          <a:p>
            <a:pPr algn="just"/>
            <a:r>
              <a:rPr lang="en-US" b="1" dirty="0">
                <a:solidFill>
                  <a:schemeClr val="accent2">
                    <a:lumMod val="75000"/>
                  </a:schemeClr>
                </a:solidFill>
              </a:rPr>
              <a:t>When you are wrong, own up to it and make good on the deal. Treat others as you’d want to be treated</a:t>
            </a:r>
            <a:r>
              <a:rPr lang="en-US" b="1" dirty="0">
                <a:solidFill>
                  <a:srgbClr val="002060"/>
                </a:solidFill>
              </a:rPr>
              <a:t>.</a:t>
            </a:r>
          </a:p>
          <a:p>
            <a:pPr algn="just"/>
            <a:endParaRPr lang="en-IN" b="1" dirty="0">
              <a:solidFill>
                <a:srgbClr val="002060"/>
              </a:solidFill>
            </a:endParaRPr>
          </a:p>
        </p:txBody>
      </p:sp>
    </p:spTree>
    <p:extLst>
      <p:ext uri="{BB962C8B-B14F-4D97-AF65-F5344CB8AC3E}">
        <p14:creationId xmlns:p14="http://schemas.microsoft.com/office/powerpoint/2010/main" val="6434060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8048" y="808194"/>
            <a:ext cx="10515600" cy="4351338"/>
          </a:xfrm>
        </p:spPr>
        <p:txBody>
          <a:bodyPr vert="horz" lIns="91440" tIns="45720" rIns="91440" bIns="45720" rtlCol="0">
            <a:normAutofit/>
          </a:bodyPr>
          <a:lstStyle/>
          <a:p>
            <a:pPr marL="0" indent="0">
              <a:buNone/>
            </a:pPr>
            <a:r>
              <a:rPr lang="en-US" b="1" dirty="0">
                <a:solidFill>
                  <a:srgbClr val="FF0000"/>
                </a:solidFill>
              </a:rPr>
              <a:t>Customer focus:</a:t>
            </a:r>
          </a:p>
          <a:p>
            <a:r>
              <a:rPr lang="en-US" b="1" dirty="0">
                <a:solidFill>
                  <a:srgbClr val="002060"/>
                </a:solidFill>
              </a:rPr>
              <a:t>A company is nothing if it does not have customers. More to the point, if a company does not produce what people want and will pay for, there is no point to that company. </a:t>
            </a:r>
            <a:r>
              <a:rPr lang="en-US" b="1" dirty="0">
                <a:solidFill>
                  <a:schemeClr val="accent2">
                    <a:lumMod val="75000"/>
                  </a:schemeClr>
                </a:solidFill>
              </a:rPr>
              <a:t>A focus on your customers reinforces the responsibility you have to the market</a:t>
            </a:r>
            <a:r>
              <a:rPr lang="en-US" b="1" dirty="0">
                <a:solidFill>
                  <a:srgbClr val="002060"/>
                </a:solidFill>
              </a:rPr>
              <a:t>.</a:t>
            </a:r>
          </a:p>
          <a:p>
            <a:r>
              <a:rPr lang="en-US" b="1" dirty="0">
                <a:solidFill>
                  <a:srgbClr val="002060"/>
                </a:solidFill>
              </a:rPr>
              <a:t> Selling your customers short not only risks compromising your ethics, it also risks the long-term health of your company.</a:t>
            </a:r>
          </a:p>
          <a:p>
            <a:endParaRPr lang="en-IN" b="1" dirty="0">
              <a:solidFill>
                <a:srgbClr val="002060"/>
              </a:solidFill>
            </a:endParaRPr>
          </a:p>
        </p:txBody>
      </p:sp>
      <p:pic>
        <p:nvPicPr>
          <p:cNvPr id="2" name="Picture 1"/>
          <p:cNvPicPr>
            <a:picLocks noChangeAspect="1"/>
          </p:cNvPicPr>
          <p:nvPr/>
        </p:nvPicPr>
        <p:blipFill>
          <a:blip r:embed="rId2"/>
          <a:stretch>
            <a:fillRect/>
          </a:stretch>
        </p:blipFill>
        <p:spPr>
          <a:xfrm>
            <a:off x="7225048" y="3889420"/>
            <a:ext cx="4966952" cy="2968580"/>
          </a:xfrm>
          <a:prstGeom prst="rect">
            <a:avLst/>
          </a:prstGeom>
        </p:spPr>
      </p:pic>
    </p:spTree>
    <p:extLst>
      <p:ext uri="{BB962C8B-B14F-4D97-AF65-F5344CB8AC3E}">
        <p14:creationId xmlns:p14="http://schemas.microsoft.com/office/powerpoint/2010/main" val="34427878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349" y="1864262"/>
            <a:ext cx="10515600" cy="4351338"/>
          </a:xfrm>
        </p:spPr>
        <p:txBody>
          <a:bodyPr/>
          <a:lstStyle/>
          <a:p>
            <a:pPr marL="0" indent="0" fontAlgn="base">
              <a:buNone/>
            </a:pPr>
            <a:r>
              <a:rPr lang="en-US" b="1" dirty="0">
                <a:solidFill>
                  <a:srgbClr val="F04059"/>
                </a:solidFill>
              </a:rPr>
              <a:t>Results-oriented:</a:t>
            </a:r>
          </a:p>
          <a:p>
            <a:pPr algn="just" fontAlgn="base"/>
            <a:r>
              <a:rPr lang="en-US" b="1" dirty="0">
                <a:solidFill>
                  <a:srgbClr val="002060"/>
                </a:solidFill>
              </a:rPr>
              <a:t>You wouldn’t be an entrepreneur if you weren’t focused on results already, but ethics factor into results too. Don’t aim for results at any cost. Work on achieving your results within your company values. </a:t>
            </a:r>
          </a:p>
          <a:p>
            <a:pPr algn="just" fontAlgn="base"/>
            <a:r>
              <a:rPr lang="en-US" b="1" dirty="0">
                <a:solidFill>
                  <a:srgbClr val="002060"/>
                </a:solidFill>
              </a:rPr>
              <a:t>Results should be attained in the context of developing something that customers want, and producing and delivering it at a price that is fair to all the parties involved.</a:t>
            </a:r>
          </a:p>
          <a:p>
            <a:endParaRPr lang="en-IN" dirty="0"/>
          </a:p>
        </p:txBody>
      </p:sp>
      <p:pic>
        <p:nvPicPr>
          <p:cNvPr id="2" name="Picture 1"/>
          <p:cNvPicPr>
            <a:picLocks noChangeAspect="1"/>
          </p:cNvPicPr>
          <p:nvPr/>
        </p:nvPicPr>
        <p:blipFill>
          <a:blip r:embed="rId2"/>
          <a:stretch>
            <a:fillRect/>
          </a:stretch>
        </p:blipFill>
        <p:spPr>
          <a:xfrm>
            <a:off x="8886422" y="0"/>
            <a:ext cx="3305577" cy="2408349"/>
          </a:xfrm>
          <a:prstGeom prst="rect">
            <a:avLst/>
          </a:prstGeom>
        </p:spPr>
      </p:pic>
    </p:spTree>
    <p:extLst>
      <p:ext uri="{BB962C8B-B14F-4D97-AF65-F5344CB8AC3E}">
        <p14:creationId xmlns:p14="http://schemas.microsoft.com/office/powerpoint/2010/main" val="36268604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65772"/>
            <a:ext cx="10515600" cy="4351338"/>
          </a:xfrm>
        </p:spPr>
        <p:txBody>
          <a:bodyPr/>
          <a:lstStyle/>
          <a:p>
            <a:pPr marL="0" indent="0" algn="just" fontAlgn="base">
              <a:buNone/>
            </a:pPr>
            <a:r>
              <a:rPr lang="en-US" b="1" dirty="0">
                <a:solidFill>
                  <a:srgbClr val="FF0000"/>
                </a:solidFill>
              </a:rPr>
              <a:t>Risk-taking:</a:t>
            </a:r>
          </a:p>
          <a:p>
            <a:pPr algn="just" fontAlgn="base"/>
            <a:r>
              <a:rPr lang="en-US" b="1" dirty="0">
                <a:solidFill>
                  <a:srgbClr val="002060"/>
                </a:solidFill>
              </a:rPr>
              <a:t>Great companies innovate, they </a:t>
            </a:r>
            <a:r>
              <a:rPr lang="en-US" b="1" dirty="0">
                <a:solidFill>
                  <a:schemeClr val="accent2">
                    <a:lumMod val="75000"/>
                  </a:schemeClr>
                </a:solidFill>
              </a:rPr>
              <a:t>think “out of the box”, </a:t>
            </a:r>
            <a:r>
              <a:rPr lang="en-US" b="1" dirty="0">
                <a:solidFill>
                  <a:srgbClr val="002060"/>
                </a:solidFill>
              </a:rPr>
              <a:t>and they try new things. They re-invent themselves and they reward the risk-takers. As long as you stick to your philosophical guns, risk-taking poses no threat to your ethics.</a:t>
            </a:r>
          </a:p>
          <a:p>
            <a:endParaRPr lang="en-IN" dirty="0"/>
          </a:p>
        </p:txBody>
      </p:sp>
      <p:pic>
        <p:nvPicPr>
          <p:cNvPr id="2" name="Picture 1"/>
          <p:cNvPicPr>
            <a:picLocks noChangeAspect="1"/>
          </p:cNvPicPr>
          <p:nvPr/>
        </p:nvPicPr>
        <p:blipFill>
          <a:blip r:embed="rId2"/>
          <a:stretch>
            <a:fillRect/>
          </a:stretch>
        </p:blipFill>
        <p:spPr>
          <a:xfrm>
            <a:off x="5743977" y="2820473"/>
            <a:ext cx="6448023" cy="4037527"/>
          </a:xfrm>
          <a:prstGeom prst="rect">
            <a:avLst/>
          </a:prstGeom>
        </p:spPr>
      </p:pic>
    </p:spTree>
    <p:extLst>
      <p:ext uri="{BB962C8B-B14F-4D97-AF65-F5344CB8AC3E}">
        <p14:creationId xmlns:p14="http://schemas.microsoft.com/office/powerpoint/2010/main" val="35056829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5169" y="615011"/>
            <a:ext cx="10515600" cy="4351338"/>
          </a:xfrm>
        </p:spPr>
        <p:txBody>
          <a:bodyPr vert="horz" lIns="91440" tIns="45720" rIns="91440" bIns="45720" rtlCol="0">
            <a:normAutofit/>
          </a:bodyPr>
          <a:lstStyle/>
          <a:p>
            <a:pPr marL="0" indent="0" algn="just" fontAlgn="base">
              <a:buNone/>
            </a:pPr>
            <a:r>
              <a:rPr lang="en-US" b="1" dirty="0">
                <a:solidFill>
                  <a:srgbClr val="FF0000"/>
                </a:solidFill>
              </a:rPr>
              <a:t>Passion:</a:t>
            </a:r>
            <a:r>
              <a:rPr lang="en-US" b="1" dirty="0">
                <a:solidFill>
                  <a:srgbClr val="002060"/>
                </a:solidFill>
              </a:rPr>
              <a:t> </a:t>
            </a:r>
          </a:p>
          <a:p>
            <a:pPr algn="just" fontAlgn="base"/>
            <a:r>
              <a:rPr lang="en-US" b="1" dirty="0">
                <a:solidFill>
                  <a:srgbClr val="002060"/>
                </a:solidFill>
              </a:rPr>
              <a:t>Great organizations are comprised of people who have a </a:t>
            </a:r>
            <a:r>
              <a:rPr lang="en-US" b="1" dirty="0">
                <a:solidFill>
                  <a:schemeClr val="accent2">
                    <a:lumMod val="75000"/>
                  </a:schemeClr>
                </a:solidFill>
              </a:rPr>
              <a:t>passion for what they are doing</a:t>
            </a:r>
            <a:r>
              <a:rPr lang="en-US" b="1" dirty="0">
                <a:solidFill>
                  <a:srgbClr val="002060"/>
                </a:solidFill>
              </a:rPr>
              <a:t>. These are people who are working for you for the </a:t>
            </a:r>
            <a:r>
              <a:rPr lang="en-US" b="1" dirty="0">
                <a:solidFill>
                  <a:schemeClr val="accent2">
                    <a:lumMod val="75000"/>
                  </a:schemeClr>
                </a:solidFill>
              </a:rPr>
              <a:t>thrill and challenge</a:t>
            </a:r>
            <a:r>
              <a:rPr lang="en-US" b="1" dirty="0">
                <a:solidFill>
                  <a:srgbClr val="002060"/>
                </a:solidFill>
              </a:rPr>
              <a:t>, not merely putting in time to collect a pay-check. They are excited, driven, and believe that their work and efforts can make a difference.</a:t>
            </a:r>
          </a:p>
          <a:p>
            <a:pPr algn="just" fontAlgn="base"/>
            <a:endParaRPr lang="en-IN" b="1" dirty="0">
              <a:solidFill>
                <a:srgbClr val="002060"/>
              </a:solidFill>
            </a:endParaRPr>
          </a:p>
        </p:txBody>
      </p:sp>
    </p:spTree>
    <p:extLst>
      <p:ext uri="{BB962C8B-B14F-4D97-AF65-F5344CB8AC3E}">
        <p14:creationId xmlns:p14="http://schemas.microsoft.com/office/powerpoint/2010/main" val="28901432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3806" y="821073"/>
            <a:ext cx="10515600" cy="4351338"/>
          </a:xfrm>
        </p:spPr>
        <p:txBody>
          <a:bodyPr vert="horz" lIns="91440" tIns="45720" rIns="91440" bIns="45720" rtlCol="0">
            <a:normAutofit/>
          </a:bodyPr>
          <a:lstStyle/>
          <a:p>
            <a:pPr marL="0" indent="0" algn="just" fontAlgn="base">
              <a:buNone/>
            </a:pPr>
            <a:r>
              <a:rPr lang="en-US" b="1" dirty="0">
                <a:solidFill>
                  <a:srgbClr val="FF0000"/>
                </a:solidFill>
              </a:rPr>
              <a:t>Persistence:</a:t>
            </a:r>
          </a:p>
          <a:p>
            <a:pPr algn="just" fontAlgn="base"/>
            <a:r>
              <a:rPr lang="en-US" b="1" dirty="0">
                <a:solidFill>
                  <a:srgbClr val="002060"/>
                </a:solidFill>
              </a:rPr>
              <a:t>People in awesome organizations have the will to persist.</a:t>
            </a:r>
            <a:r>
              <a:rPr lang="en-US" b="1" dirty="0">
                <a:solidFill>
                  <a:schemeClr val="accent2">
                    <a:lumMod val="75000"/>
                  </a:schemeClr>
                </a:solidFill>
              </a:rPr>
              <a:t> They will keep working even when results are not what they hoped</a:t>
            </a:r>
            <a:r>
              <a:rPr lang="en-US" b="1" dirty="0">
                <a:solidFill>
                  <a:srgbClr val="002060"/>
                </a:solidFill>
              </a:rPr>
              <a:t>, or when customers refuse to buy. </a:t>
            </a:r>
          </a:p>
          <a:p>
            <a:pPr algn="just" fontAlgn="base"/>
            <a:r>
              <a:rPr lang="en-US" b="1" dirty="0">
                <a:solidFill>
                  <a:schemeClr val="accent2">
                    <a:lumMod val="75000"/>
                  </a:schemeClr>
                </a:solidFill>
              </a:rPr>
              <a:t>They work harder, They continue to take risks. They behave with honor and integrity</a:t>
            </a:r>
            <a:r>
              <a:rPr lang="en-US" b="1" dirty="0">
                <a:solidFill>
                  <a:srgbClr val="002060"/>
                </a:solidFill>
              </a:rPr>
              <a:t>. They keep their focus on the customer’s needs and wants. And, they are not satisfied until they achieve the goals and results that are expected.</a:t>
            </a:r>
          </a:p>
          <a:p>
            <a:pPr algn="just" fontAlgn="base"/>
            <a:endParaRPr lang="en-IN" b="1" dirty="0">
              <a:solidFill>
                <a:srgbClr val="002060"/>
              </a:solidFill>
            </a:endParaRPr>
          </a:p>
        </p:txBody>
      </p:sp>
    </p:spTree>
    <p:extLst>
      <p:ext uri="{BB962C8B-B14F-4D97-AF65-F5344CB8AC3E}">
        <p14:creationId xmlns:p14="http://schemas.microsoft.com/office/powerpoint/2010/main" val="22650725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0066"/>
                </a:solidFill>
                <a:effectLst>
                  <a:outerShdw blurRad="38100" dist="38100" dir="2700000" algn="tl">
                    <a:srgbClr val="000000">
                      <a:alpha val="43137"/>
                    </a:srgbClr>
                  </a:outerShdw>
                </a:effectLst>
                <a:latin typeface="+mn-lt"/>
              </a:rPr>
              <a:t>Best practices of these start-ups reveals several key steps new ventures</a:t>
            </a:r>
            <a:endParaRPr lang="en-IN" b="1" dirty="0">
              <a:solidFill>
                <a:srgbClr val="FF0066"/>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b="1" dirty="0">
                <a:solidFill>
                  <a:srgbClr val="002060"/>
                </a:solidFill>
              </a:rPr>
              <a:t>Ethical start-ups recognize the ethical dilemmas.</a:t>
            </a:r>
          </a:p>
          <a:p>
            <a:r>
              <a:rPr lang="en-US" b="1" dirty="0">
                <a:solidFill>
                  <a:srgbClr val="002060"/>
                </a:solidFill>
              </a:rPr>
              <a:t>Ethical start-ups make ethics a core value of the enterprise.</a:t>
            </a:r>
          </a:p>
          <a:p>
            <a:r>
              <a:rPr lang="en-IN" b="1" dirty="0">
                <a:solidFill>
                  <a:srgbClr val="002060"/>
                </a:solidFill>
              </a:rPr>
              <a:t>ethical entrepreneur finds early opportunities.</a:t>
            </a:r>
          </a:p>
          <a:p>
            <a:r>
              <a:rPr lang="en-US" b="1" dirty="0">
                <a:solidFill>
                  <a:srgbClr val="002060"/>
                </a:solidFill>
              </a:rPr>
              <a:t>ethical entrepreneur anticipates the ethical tensions in day-to-day decisions</a:t>
            </a:r>
          </a:p>
          <a:p>
            <a:r>
              <a:rPr lang="en-US" b="1" dirty="0">
                <a:solidFill>
                  <a:srgbClr val="002060"/>
                </a:solidFill>
              </a:rPr>
              <a:t> The ethical entrepreneur welcomes ethical questions and debates</a:t>
            </a:r>
          </a:p>
          <a:p>
            <a:r>
              <a:rPr lang="en-US" b="1" dirty="0">
                <a:solidFill>
                  <a:srgbClr val="002060"/>
                </a:solidFill>
              </a:rPr>
              <a:t>The ethical entrepreneur is watchful about conflicts of interest.</a:t>
            </a:r>
            <a:r>
              <a:rPr lang="en-US" dirty="0">
                <a:solidFill>
                  <a:srgbClr val="002060"/>
                </a:solidFill>
              </a:rPr>
              <a:t> </a:t>
            </a:r>
            <a:endParaRPr lang="en-IN" dirty="0">
              <a:solidFill>
                <a:srgbClr val="002060"/>
              </a:solidFill>
            </a:endParaRPr>
          </a:p>
        </p:txBody>
      </p:sp>
    </p:spTree>
    <p:extLst>
      <p:ext uri="{BB962C8B-B14F-4D97-AF65-F5344CB8AC3E}">
        <p14:creationId xmlns:p14="http://schemas.microsoft.com/office/powerpoint/2010/main" val="26632660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rmAutofit/>
          </a:bodyPr>
          <a:lstStyle/>
          <a:p>
            <a:r>
              <a:rPr lang="en-US" b="1" dirty="0">
                <a:solidFill>
                  <a:srgbClr val="002060"/>
                </a:solidFill>
              </a:rPr>
              <a:t>The ethical entrepreneur talks about the ethical values all the time. </a:t>
            </a:r>
          </a:p>
          <a:p>
            <a:r>
              <a:rPr lang="en-US" b="1" dirty="0">
                <a:solidFill>
                  <a:srgbClr val="002060"/>
                </a:solidFill>
              </a:rPr>
              <a:t>The ethical entrepreneur weeds out employees who do not embrace the ethical values of the company</a:t>
            </a:r>
          </a:p>
          <a:p>
            <a:r>
              <a:rPr lang="en-US" b="1" dirty="0">
                <a:solidFill>
                  <a:srgbClr val="002060"/>
                </a:solidFill>
              </a:rPr>
              <a:t>he ethical entrepreneur takes stock occasionally.</a:t>
            </a:r>
          </a:p>
          <a:p>
            <a:r>
              <a:rPr lang="en-US" b="1" dirty="0">
                <a:solidFill>
                  <a:srgbClr val="002060"/>
                </a:solidFill>
              </a:rPr>
              <a:t>The ethical entrepreneur renews the commitment to ethical behavior. </a:t>
            </a:r>
            <a:endParaRPr lang="en-IN" b="1" dirty="0">
              <a:solidFill>
                <a:srgbClr val="002060"/>
              </a:solidFill>
            </a:endParaRPr>
          </a:p>
        </p:txBody>
      </p:sp>
      <p:sp>
        <p:nvSpPr>
          <p:cNvPr id="4" name="Title 1"/>
          <p:cNvSpPr>
            <a:spLocks noGrp="1"/>
          </p:cNvSpPr>
          <p:nvPr>
            <p:ph type="title"/>
          </p:nvPr>
        </p:nvSpPr>
        <p:spPr/>
        <p:txBody>
          <a:bodyPr vert="horz" lIns="91440" tIns="45720" rIns="91440" bIns="45720" rtlCol="0" anchor="ctr">
            <a:normAutofit/>
          </a:bodyPr>
          <a:lstStyle/>
          <a:p>
            <a:r>
              <a:rPr lang="en-US" b="1" dirty="0">
                <a:solidFill>
                  <a:srgbClr val="FF0066"/>
                </a:solidFill>
                <a:effectLst>
                  <a:outerShdw blurRad="38100" dist="38100" dir="2700000" algn="tl">
                    <a:srgbClr val="000000">
                      <a:alpha val="43137"/>
                    </a:srgbClr>
                  </a:outerShdw>
                </a:effectLst>
                <a:latin typeface="+mn-lt"/>
              </a:rPr>
              <a:t>Best practices of these start-ups reveals several key steps new ventures</a:t>
            </a:r>
            <a:endParaRPr lang="en-IN" b="1" dirty="0">
              <a:solidFill>
                <a:srgbClr val="FF006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130115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Ion Boardroom</Template>
  <TotalTime>16584</TotalTime>
  <Words>3553</Words>
  <Application>Microsoft Office PowerPoint</Application>
  <PresentationFormat>Widescreen</PresentationFormat>
  <Paragraphs>221</Paragraphs>
  <Slides>71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Arial</vt:lpstr>
      <vt:lpstr>Calibri</vt:lpstr>
      <vt:lpstr>Calibri Light</vt:lpstr>
      <vt:lpstr>inherit</vt:lpstr>
      <vt:lpstr>Montserrat</vt:lpstr>
      <vt:lpstr>Office Theme</vt:lpstr>
      <vt:lpstr>PowerPoint Presentation</vt:lpstr>
      <vt:lpstr>Unit I: Fundamentals of Entrepreneurship </vt:lpstr>
      <vt:lpstr>Introduction</vt:lpstr>
      <vt:lpstr>HISTORY OF ENTREPRENEURSHIP IN INDIA</vt:lpstr>
      <vt:lpstr>Definition</vt:lpstr>
      <vt:lpstr>PowerPoint Presentation</vt:lpstr>
      <vt:lpstr>Characteristics of Entrepreneur </vt:lpstr>
      <vt:lpstr>Characteristics of Entrepreneur </vt:lpstr>
      <vt:lpstr>Characteristics of Entrepreneur</vt:lpstr>
      <vt:lpstr> 10 Common Worries and How to Overcome   </vt:lpstr>
      <vt:lpstr> 10 Common Worries and How to Overcome   </vt:lpstr>
      <vt:lpstr>The Myths of Entrepreneurship</vt:lpstr>
      <vt:lpstr>Entrepreneurs are Born, Not Made </vt:lpstr>
      <vt:lpstr>Entrepreneurs are doers, Not Thinkers </vt:lpstr>
      <vt:lpstr>Entrepreneurs always Inventors </vt:lpstr>
      <vt:lpstr>Entrepreneurs are Academicians </vt:lpstr>
      <vt:lpstr>Entrepreneurs must fit the profile </vt:lpstr>
      <vt:lpstr>All Entrepreneurs need is Money </vt:lpstr>
      <vt:lpstr>All Entrepreneurs need is Luck  </vt:lpstr>
      <vt:lpstr>Entrepreneurs always innovators </vt:lpstr>
      <vt:lpstr>Entrepreneurs are extreme risk takers and Gamblers</vt:lpstr>
      <vt:lpstr>PowerPoint Presentation</vt:lpstr>
      <vt:lpstr>PowerPoint Presentation</vt:lpstr>
      <vt:lpstr>PowerPoint Presentation</vt:lpstr>
      <vt:lpstr>1. Entrepreneurs can help increase employment: </vt:lpstr>
      <vt:lpstr>2.Entrepreneurial initiatives can contribute to higher gross national product and per capita income: </vt:lpstr>
      <vt:lpstr>3. Entrepreneurs can contribute towards capital formation: </vt:lpstr>
      <vt:lpstr>4. Entrepreneurial activities can significantly influence the standard of living: </vt:lpstr>
      <vt:lpstr>5. Entrepreneurs endeavour to promote balanced regional development: </vt:lpstr>
      <vt:lpstr>6. Entrepreneurial activities would lead to wealth creation and distribution: </vt:lpstr>
      <vt:lpstr>7. Entrepreneurial initiatives can help in skill development: </vt:lpstr>
      <vt:lpstr>8. Entrepreneurs can improve India’s global competitiveness: </vt:lpstr>
      <vt:lpstr>9. Entrepreneurs can increase the country’s share in global export trade: </vt:lpstr>
      <vt:lpstr>10. Entrepreneurs ensure overall development of an economy: </vt:lpstr>
      <vt:lpstr>PowerPoint Presentation</vt:lpstr>
      <vt:lpstr>PowerPoint Presentation</vt:lpstr>
      <vt:lpstr>Introduction</vt:lpstr>
      <vt:lpstr>PowerPoint Presentation</vt:lpstr>
      <vt:lpstr>PowerPoint Presentation</vt:lpstr>
      <vt:lpstr>The four pillars of social enterprises </vt:lpstr>
      <vt:lpstr>The economic viability of the project </vt:lpstr>
      <vt:lpstr>Social and environmental objectives </vt:lpstr>
      <vt:lpstr>Profit distribution </vt:lpstr>
      <vt:lpstr>Governance </vt:lpstr>
      <vt:lpstr>Social entrepreneurs are characterized by the following key attributes: </vt:lpstr>
      <vt:lpstr>Ambitious </vt:lpstr>
      <vt:lpstr>Missionaries: </vt:lpstr>
      <vt:lpstr>Strategic: </vt:lpstr>
      <vt:lpstr> Resourceful: </vt:lpstr>
      <vt:lpstr>Result Oriented: </vt:lpstr>
      <vt:lpstr>Social Entrepreneurs in India  </vt:lpstr>
      <vt:lpstr>PowerPoint Presentation</vt:lpstr>
      <vt:lpstr>PowerPoint Presentation</vt:lpstr>
      <vt:lpstr>PowerPoint Presentation</vt:lpstr>
      <vt:lpstr>PowerPoint Presentation</vt:lpstr>
      <vt:lpstr>PowerPoint Presentation</vt:lpstr>
      <vt:lpstr>Introduction</vt:lpstr>
      <vt:lpstr>MOST ADMIRED PEPOLE IN INDIA</vt:lpstr>
      <vt:lpstr>Examples: </vt:lpstr>
      <vt:lpstr>Examples:</vt:lpstr>
      <vt:lpstr>PowerPoint Presentation</vt:lpstr>
      <vt:lpstr>Characteristics of Ethical  Entrepreneur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Best practices of these start-ups reveals several key steps new ventures</vt:lpstr>
      <vt:lpstr>Best practices of these start-ups reveals several key steps new ventures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Entrepreneur</dc:title>
  <dc:creator>Vinod</dc:creator>
  <cp:lastModifiedBy>VEDHA</cp:lastModifiedBy>
  <cp:revision>135</cp:revision>
  <dcterms:created xsi:type="dcterms:W3CDTF">2022-03-08T06:39:22Z</dcterms:created>
  <dcterms:modified xsi:type="dcterms:W3CDTF">2023-08-04T06:40:55Z</dcterms:modified>
</cp:coreProperties>
</file>